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KxqR+GYhrto6le0l48bHofddc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9B4457-A202-430A-B1CC-A2B701A0F499}">
  <a:tblStyle styleId="{289B4457-A202-430A-B1CC-A2B701A0F4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C20595F-DD6B-4906-A3DA-3B46F9F1DFF6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u="none" strike="noStrike">
                    <a:solidFill>
                      <a:srgbClr val="333333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India</c:v>
                </c:pt>
                <c:pt idx="1">
                  <c:v>Thailand</c:v>
                </c:pt>
                <c:pt idx="2">
                  <c:v>Vietnam</c:v>
                </c:pt>
                <c:pt idx="3">
                  <c:v>Indonesia</c:v>
                </c:pt>
                <c:pt idx="4">
                  <c:v>Malaysia</c:v>
                </c:pt>
                <c:pt idx="5">
                  <c:v>Singapore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5.2</c:v>
                </c:pt>
                <c:pt idx="1">
                  <c:v>10</c:v>
                </c:pt>
                <c:pt idx="2">
                  <c:v>15</c:v>
                </c:pt>
                <c:pt idx="3">
                  <c:v>3</c:v>
                </c:pt>
                <c:pt idx="4">
                  <c:v>2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73-426B-AD06-85436B084D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u="none" strike="noStrike">
                    <a:solidFill>
                      <a:srgbClr val="333333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India</c:v>
                </c:pt>
                <c:pt idx="1">
                  <c:v>Thailand</c:v>
                </c:pt>
                <c:pt idx="2">
                  <c:v>Vietnam</c:v>
                </c:pt>
                <c:pt idx="3">
                  <c:v>Indonesia</c:v>
                </c:pt>
                <c:pt idx="4">
                  <c:v>Malaysia</c:v>
                </c:pt>
                <c:pt idx="5">
                  <c:v>Singapore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6.2</c:v>
                </c:pt>
                <c:pt idx="1">
                  <c:v>13</c:v>
                </c:pt>
                <c:pt idx="2">
                  <c:v>17</c:v>
                </c:pt>
                <c:pt idx="3">
                  <c:v>7</c:v>
                </c:pt>
                <c:pt idx="4">
                  <c:v>4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73-426B-AD06-85436B084D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 (est.)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u="none" strike="noStrike">
                    <a:solidFill>
                      <a:srgbClr val="333333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India</c:v>
                </c:pt>
                <c:pt idx="1">
                  <c:v>Thailand</c:v>
                </c:pt>
                <c:pt idx="2">
                  <c:v>Vietnam</c:v>
                </c:pt>
                <c:pt idx="3">
                  <c:v>Indonesia</c:v>
                </c:pt>
                <c:pt idx="4">
                  <c:v>Malaysia</c:v>
                </c:pt>
                <c:pt idx="5">
                  <c:v>Singapore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7</c:v>
                </c:pt>
                <c:pt idx="1">
                  <c:v>21</c:v>
                </c:pt>
                <c:pt idx="2">
                  <c:v>40</c:v>
                </c:pt>
                <c:pt idx="3">
                  <c:v>15</c:v>
                </c:pt>
                <c:pt idx="4">
                  <c:v>8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73-426B-AD06-85436B084D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B1B2B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DDDDDD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800" b="0" i="0" u="none" strike="noStrike">
                <a:solidFill>
                  <a:srgbClr val="0B1B2B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txPr>
        <a:bodyPr/>
        <a:lstStyle/>
        <a:p>
          <a:pPr>
            <a:defRPr sz="900">
              <a:solidFill>
                <a:srgbClr val="0B1B2B"/>
              </a:solidFill>
            </a:defRPr>
          </a:pPr>
          <a:endParaRPr lang="en-US"/>
        </a:p>
      </c:txPr>
    </c:legend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Scheme Count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318-4C40-9271-B5C36196DAB9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318-4C40-9271-B5C36196DAB9}"/>
              </c:ext>
            </c:extLst>
          </c:dPt>
          <c:dLbls>
            <c:dLbl>
              <c:idx val="0"/>
              <c:layout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318-4C40-9271-B5C36196DAB9}"/>
                </c:ext>
              </c:extLst>
            </c:dLbl>
            <c:dLbl>
              <c:idx val="1"/>
              <c:layout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318-4C40-9271-B5C36196DAB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Active Schemes</c:v>
                </c:pt>
                <c:pt idx="1">
                  <c:v>Phased Out / Bridge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18-4C40-9271-B5C36196DAB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0000139172775578E-2"/>
          <c:y val="0.9183996345641815"/>
          <c:w val="0.89999972165444886"/>
          <c:h val="7.99397397382330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LEZ Status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C533-4529-9304-FEE18A8721B4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C533-4529-9304-FEE18A8721B4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C533-4529-9304-FEE18A8721B4}"/>
              </c:ext>
            </c:extLst>
          </c:dPt>
          <c:dLbls>
            <c:dLbl>
              <c:idx val="0"/>
              <c:layout/>
              <c:numFmt formatCode="0%" sourceLinked="0"/>
              <c:spPr/>
              <c:txPr>
                <a:bodyPr/>
                <a:lstStyle/>
                <a:p>
                  <a:pPr>
                    <a:defRPr sz="1600" b="1" i="0" u="none" strike="noStrike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533-4529-9304-FEE18A8721B4}"/>
                </c:ext>
              </c:extLst>
            </c:dLbl>
            <c:dLbl>
              <c:idx val="1"/>
              <c:layout/>
              <c:numFmt formatCode="0%" sourceLinked="0"/>
              <c:spPr/>
              <c:txPr>
                <a:bodyPr/>
                <a:lstStyle/>
                <a:p>
                  <a:pPr>
                    <a:defRPr sz="1600" b="1" i="0" u="none" strike="noStrike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533-4529-9304-FEE18A8721B4}"/>
                </c:ext>
              </c:extLst>
            </c:dLbl>
            <c:dLbl>
              <c:idx val="2"/>
              <c:layout/>
              <c:numFmt formatCode="0%" sourceLinked="0"/>
              <c:spPr/>
              <c:txPr>
                <a:bodyPr/>
                <a:lstStyle/>
                <a:p>
                  <a:pPr>
                    <a:defRPr sz="1600" b="1" i="0" u="none" strike="noStrike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533-4529-9304-FEE18A8721B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 u="none" strike="noStrike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Active LEZ/Pricing</c:v>
                </c:pt>
                <c:pt idx="1">
                  <c:v>Planned/Piloting</c:v>
                </c:pt>
                <c:pt idx="2">
                  <c:v>No LEZ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33-4529-9304-FEE18A872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029709827938172E-2"/>
          <c:y val="0.7669539224263634"/>
          <c:w val="0.8899405803441236"/>
          <c:h val="0.23304607757363663"/>
        </c:manualLayout>
      </c:layout>
      <c:overlay val="0"/>
      <c:txPr>
        <a:bodyPr/>
        <a:lstStyle/>
        <a:p>
          <a:pPr>
            <a:defRPr sz="1400">
              <a:solidFill>
                <a:srgbClr val="0B1B2B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" name="Google Shape;47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2" name="Google Shape;47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7" name="Google Shape;4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d0cb051cc0_3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g3d0cb051cc0_3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g3d0cb051cc0_3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d0cb051cc0_3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3d0cb051cc0_3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g3d0cb051cc0_3_1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/>
          <p:nvPr/>
        </p:nvSpPr>
        <p:spPr>
          <a:xfrm>
            <a:off x="3834064" y="0"/>
            <a:ext cx="8386000" cy="6858000"/>
          </a:xfrm>
          <a:prstGeom prst="rect">
            <a:avLst/>
          </a:prstGeom>
          <a:solidFill>
            <a:srgbClr val="E9E9E9"/>
          </a:solidFill>
          <a:ln>
            <a:noFill/>
          </a:ln>
          <a:effectLst>
            <a:outerShdw blurRad="40000" dist="23000" dir="5400000" rotWithShape="0">
              <a:srgbClr val="000000">
                <a:alpha val="32941"/>
              </a:srgbClr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4165600" y="2695073"/>
            <a:ext cx="7812400" cy="1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4165600" y="4319588"/>
            <a:ext cx="4540400" cy="18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2"/>
          </p:nvPr>
        </p:nvSpPr>
        <p:spPr>
          <a:xfrm>
            <a:off x="4165600" y="6303963"/>
            <a:ext cx="7812400" cy="4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4134" y="2839400"/>
            <a:ext cx="2480433" cy="13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134" y="2349773"/>
            <a:ext cx="2619359" cy="1969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395707" y="194428"/>
            <a:ext cx="11284400" cy="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200" b="1" cap="none">
                <a:solidFill>
                  <a:srgbClr val="009C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395705" y="988341"/>
            <a:ext cx="11284400" cy="4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6" name="Google Shape;26;p19"/>
          <p:cNvCxnSpPr/>
          <p:nvPr/>
        </p:nvCxnSpPr>
        <p:spPr>
          <a:xfrm rot="10800000" flipH="1">
            <a:off x="395705" y="6408357"/>
            <a:ext cx="10315200" cy="9600"/>
          </a:xfrm>
          <a:prstGeom prst="straightConnector1">
            <a:avLst/>
          </a:prstGeom>
          <a:noFill/>
          <a:ln w="9525" cap="flat" cmpd="sng">
            <a:solidFill>
              <a:srgbClr val="8D8F9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19"/>
          <p:cNvSpPr txBox="1">
            <a:spLocks noGrp="1"/>
          </p:cNvSpPr>
          <p:nvPr>
            <p:ph type="body" idx="2"/>
          </p:nvPr>
        </p:nvSpPr>
        <p:spPr>
          <a:xfrm>
            <a:off x="395707" y="6475388"/>
            <a:ext cx="9740800" cy="3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0" cap="none">
                <a:solidFill>
                  <a:srgbClr val="9D9D9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42215" y="5869659"/>
            <a:ext cx="1152389" cy="866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Layout">
  <p:cSld name="Section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661288" y="4389057"/>
            <a:ext cx="114112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3733">
                <a:solidFill>
                  <a:srgbClr val="009CD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582992" y="4005943"/>
            <a:ext cx="114132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rgbClr val="575756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-276585" y="6235395"/>
            <a:ext cx="77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r>
              <a:rPr lang="en-IN"/>
              <a:t>|</a:t>
            </a:r>
            <a:endParaRPr/>
          </a:p>
        </p:txBody>
      </p:sp>
      <p:cxnSp>
        <p:nvCxnSpPr>
          <p:cNvPr id="33" name="Google Shape;33;p20"/>
          <p:cNvCxnSpPr/>
          <p:nvPr/>
        </p:nvCxnSpPr>
        <p:spPr>
          <a:xfrm rot="10800000" flipH="1">
            <a:off x="395705" y="6408357"/>
            <a:ext cx="10315200" cy="9600"/>
          </a:xfrm>
          <a:prstGeom prst="straightConnector1">
            <a:avLst/>
          </a:prstGeom>
          <a:noFill/>
          <a:ln w="9525" cap="flat" cmpd="sng">
            <a:solidFill>
              <a:srgbClr val="8D8F9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4" name="Google Shape;3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42215" y="5869659"/>
            <a:ext cx="1152389" cy="866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>
  <p:cSld name="Two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>
            <a:spLocks noGrp="1"/>
          </p:cNvSpPr>
          <p:nvPr>
            <p:ph type="title"/>
          </p:nvPr>
        </p:nvSpPr>
        <p:spPr>
          <a:xfrm>
            <a:off x="354419" y="226512"/>
            <a:ext cx="11228000" cy="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200" b="1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1"/>
          </p:nvPr>
        </p:nvSpPr>
        <p:spPr>
          <a:xfrm>
            <a:off x="354419" y="1152456"/>
            <a:ext cx="56400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933">
                <a:solidFill>
                  <a:srgbClr val="575756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1828800" lvl="3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2286000" lvl="4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2"/>
          </p:nvPr>
        </p:nvSpPr>
        <p:spPr>
          <a:xfrm>
            <a:off x="6197600" y="1152456"/>
            <a:ext cx="5384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933">
                <a:solidFill>
                  <a:srgbClr val="575756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1828800" lvl="3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2286000" lvl="4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3"/>
          </p:nvPr>
        </p:nvSpPr>
        <p:spPr>
          <a:xfrm>
            <a:off x="354419" y="6475387"/>
            <a:ext cx="6340000" cy="3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0" cap="none">
                <a:solidFill>
                  <a:srgbClr val="9D9D9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0" name="Google Shape;40;p21"/>
          <p:cNvCxnSpPr/>
          <p:nvPr/>
        </p:nvCxnSpPr>
        <p:spPr>
          <a:xfrm rot="10800000" flipH="1">
            <a:off x="395705" y="6408357"/>
            <a:ext cx="10315200" cy="9600"/>
          </a:xfrm>
          <a:prstGeom prst="straightConnector1">
            <a:avLst/>
          </a:prstGeom>
          <a:noFill/>
          <a:ln w="9525" cap="flat" cmpd="sng">
            <a:solidFill>
              <a:srgbClr val="8D8F9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1" name="Google Shape;4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42215" y="5869659"/>
            <a:ext cx="1152389" cy="866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1">
  <p:cSld name="1_Title and Content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395705" y="1167229"/>
            <a:ext cx="112845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0041C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1"/>
          </p:nvPr>
        </p:nvSpPr>
        <p:spPr>
          <a:xfrm>
            <a:off x="395705" y="1882188"/>
            <a:ext cx="11284500" cy="3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5" name="Google Shape;45;p22"/>
          <p:cNvCxnSpPr/>
          <p:nvPr/>
        </p:nvCxnSpPr>
        <p:spPr>
          <a:xfrm rot="10800000" flipH="1">
            <a:off x="395705" y="5834248"/>
            <a:ext cx="11284500" cy="10500"/>
          </a:xfrm>
          <a:prstGeom prst="straightConnector1">
            <a:avLst/>
          </a:prstGeom>
          <a:noFill/>
          <a:ln w="9525" cap="flat" cmpd="sng">
            <a:solidFill>
              <a:srgbClr val="8D8F9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374317" y="194428"/>
            <a:ext cx="11411200" cy="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377509" y="1105471"/>
            <a:ext cx="11390000" cy="49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374317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D9D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9D9D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9415604" y="6590193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5" name="Google Shape;15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61468" y="6179275"/>
            <a:ext cx="1022449" cy="5423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ldpopulationreview.com/continents/southern-asi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ldpopulationreview.com/continents/southern-asi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>
            <a:spLocks noGrp="1"/>
          </p:cNvSpPr>
          <p:nvPr>
            <p:ph type="title"/>
          </p:nvPr>
        </p:nvSpPr>
        <p:spPr>
          <a:xfrm>
            <a:off x="3922725" y="2138200"/>
            <a:ext cx="7812300" cy="17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609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E71"/>
              </a:buClr>
              <a:buSzPts val="3200"/>
              <a:buNone/>
            </a:pPr>
            <a:r>
              <a:rPr lang="en-IN" sz="3466">
                <a:solidFill>
                  <a:srgbClr val="585858"/>
                </a:solidFill>
              </a:rPr>
              <a:t>Status update on Mobility and Transport related key policy and initiatives in South and Southeast Asia </a:t>
            </a:r>
            <a:endParaRPr sz="1966">
              <a:solidFill>
                <a:srgbClr val="585858"/>
              </a:solidFill>
            </a:endParaRPr>
          </a:p>
        </p:txBody>
      </p:sp>
      <p:sp>
        <p:nvSpPr>
          <p:cNvPr id="51" name="Google Shape;51;p1"/>
          <p:cNvSpPr txBox="1">
            <a:spLocks noGrp="1"/>
          </p:cNvSpPr>
          <p:nvPr>
            <p:ph type="body" idx="1"/>
          </p:nvPr>
        </p:nvSpPr>
        <p:spPr>
          <a:xfrm>
            <a:off x="3888041" y="4137053"/>
            <a:ext cx="4888800" cy="18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en-IN" sz="2000" b="1">
                <a:solidFill>
                  <a:schemeClr val="accent1"/>
                </a:solidFill>
              </a:rPr>
              <a:t>Ms. Saoni Sanyal</a:t>
            </a:r>
            <a:endParaRPr sz="2000"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en-IN" sz="2000" b="1">
                <a:solidFill>
                  <a:schemeClr val="accent1"/>
                </a:solidFill>
              </a:rPr>
              <a:t>Dr. Himani Jain</a:t>
            </a:r>
            <a:endParaRPr sz="2000"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en-IN" sz="2000" b="1">
                <a:solidFill>
                  <a:schemeClr val="accent1"/>
                </a:solidFill>
              </a:rPr>
              <a:t> </a:t>
            </a:r>
            <a:endParaRPr sz="1600">
              <a:solidFill>
                <a:srgbClr val="888888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27"/>
              </a:spcBef>
              <a:spcAft>
                <a:spcPts val="0"/>
              </a:spcAft>
              <a:buClr>
                <a:srgbClr val="6C6E71"/>
              </a:buClr>
              <a:buSzPts val="1120"/>
              <a:buNone/>
            </a:pPr>
            <a:r>
              <a:rPr lang="en-IN" sz="1600" b="1">
                <a:solidFill>
                  <a:srgbClr val="585858"/>
                </a:solidFill>
              </a:rPr>
              <a:t>18th March,  2026</a:t>
            </a:r>
            <a:endParaRPr sz="1600" b="1">
              <a:solidFill>
                <a:srgbClr val="585858"/>
              </a:solidFill>
            </a:endParaRPr>
          </a:p>
        </p:txBody>
      </p:sp>
      <p:sp>
        <p:nvSpPr>
          <p:cNvPr id="52" name="Google Shape;52;p1"/>
          <p:cNvSpPr txBox="1">
            <a:spLocks noGrp="1"/>
          </p:cNvSpPr>
          <p:nvPr>
            <p:ph type="body" idx="2"/>
          </p:nvPr>
        </p:nvSpPr>
        <p:spPr>
          <a:xfrm>
            <a:off x="3922737" y="6419612"/>
            <a:ext cx="7812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IN" sz="1733">
                <a:solidFill>
                  <a:srgbClr val="575756"/>
                </a:solidFill>
              </a:rPr>
              <a:t>© Council on Energy, Environment and Water, 2026</a:t>
            </a:r>
            <a:endParaRPr>
              <a:solidFill>
                <a:srgbClr val="575756"/>
              </a:solidFill>
            </a:endParaRPr>
          </a:p>
        </p:txBody>
      </p:sp>
      <p:sp>
        <p:nvSpPr>
          <p:cNvPr id="53" name="Google Shape;53;p1"/>
          <p:cNvSpPr txBox="1"/>
          <p:nvPr/>
        </p:nvSpPr>
        <p:spPr>
          <a:xfrm>
            <a:off x="-35733" y="53575"/>
            <a:ext cx="38397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247" y="632224"/>
            <a:ext cx="3364925" cy="16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" name="Google Shape;264;p10"/>
          <p:cNvGraphicFramePr/>
          <p:nvPr/>
        </p:nvGraphicFramePr>
        <p:xfrm>
          <a:off x="167107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{CC20595F-DD6B-4906-A3DA-3B46F9F1DFF6}</a:tableStyleId>
              </a:tblPr>
              <a:tblGrid>
                <a:gridCol w="109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4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39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8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IN" sz="17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Country</a:t>
                      </a:r>
                      <a:endParaRPr sz="1700" b="1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IN" sz="17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Focused Vehicle segment </a:t>
                      </a:r>
                      <a:endParaRPr sz="1700" b="1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IN" sz="17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Targets / Vision</a:t>
                      </a:r>
                      <a:endParaRPr sz="1700" b="1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IN" sz="17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Subsidy Mechanisms</a:t>
                      </a:r>
                      <a:endParaRPr sz="1700" b="1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IN" sz="17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 Status </a:t>
                      </a:r>
                      <a:endParaRPr sz="1700" b="1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5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Nepal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Clean energy transition vision; reduce fossil fuel imports- </a:t>
                      </a:r>
                      <a:r>
                        <a:rPr lang="en-IN" sz="12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SET4NPL project aims to easy electrification of IPT segments (Micro and Minibuses)</a:t>
                      </a:r>
                      <a:endParaRPr sz="1200" b="1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Customs duty reductions; hydropower-based charging support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IN" sz="1200" b="1" i="0" u="none" strike="noStrike" cap="none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 - ACTIVELY PROGRESSING</a:t>
                      </a:r>
                      <a:r>
                        <a:rPr lang="en-IN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en-IN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SET4NPL project is actively deploying blended finance and technical assistance to scale electric microbuses/minibuses in Kathmandu Valley and beyond. NDC target of 20% public transport EVs by 2025 partially met in informal IPT segments.</a:t>
                      </a:r>
                      <a:endParaRPr/>
                    </a:p>
                  </a:txBody>
                  <a:tcPr marL="9525" marR="9525" marT="9525" marB="0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Vietnam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Carbon neutrality by 2050; national EV roadmap</a:t>
                      </a:r>
                      <a:endParaRPr sz="1200" b="1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Tax incentives; domestic manufacturing support; state-backed charging rollout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 cap="none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Status-GROWING (PRIVATE-LED)</a:t>
                      </a:r>
                      <a:r>
                        <a:rPr lang="en-IN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en-IN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VinBus operates ~286+ electric buses across Hanoi (202), Phu Quoc (51), HCMC (33), and Haiphong. Hanoi expanded to 14 electric bus routes in 2025, with all buses on those routes fully electric</a:t>
                      </a:r>
                      <a:r>
                        <a:rPr lang="en-IN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  <a:endParaRPr/>
                    </a:p>
                  </a:txBody>
                  <a:tcPr marL="9525" marR="9525" marT="9525" marB="0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Myanmar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Broad climate goals; limited structured EV strategy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Minimal targeted subsidy; pilot-scale introduction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 cap="none">
                          <a:solidFill>
                            <a:srgbClr val="F79F7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 -  SLOW / CONTESTED</a:t>
                      </a:r>
                      <a:r>
                        <a:rPr lang="en-IN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en-IN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Political instability since the 2021 military coup has severely disrupted policy continuity and foreign investment. </a:t>
                      </a:r>
                      <a:endParaRPr/>
                    </a:p>
                  </a:txBody>
                  <a:tcPr marL="9525" marR="9525" marT="9525" marB="0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7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India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Major initiatives like </a:t>
                      </a:r>
                      <a:r>
                        <a:rPr lang="en-IN" sz="12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FAME II/PM E-DRIVE, the National Electric Bus Program (NEBP), and PM-eBus Sewa have spurred the deployment of over 9,700 electric buses by early 2024, with 7,293 approved under PPP models in 110 cities as of August 2025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b="0" u="none" strike="noStrike" cap="none">
                          <a:solidFill>
                            <a:srgbClr val="595A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India observed rapid IPT electrification where over </a:t>
                      </a:r>
                      <a:r>
                        <a:rPr lang="en-IN" sz="1200" b="1" u="none" strike="noStrike" cap="none">
                          <a:solidFill>
                            <a:srgbClr val="595A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lakh (600,000) electric three-wheeler registrations in 2024 alone</a:t>
                      </a:r>
                      <a:r>
                        <a:rPr lang="en-IN" sz="1200" b="0" u="none" strike="noStrike" cap="none">
                          <a:solidFill>
                            <a:srgbClr val="595A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and projections suggest this </a:t>
                      </a:r>
                      <a:r>
                        <a:rPr lang="en-IN" sz="1200" b="1" u="none" strike="noStrike" cap="none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annual figure could reach 1.4–1.8 million by 2030- supported  by FAME II and PM e-Drive </a:t>
                      </a:r>
                      <a:endParaRPr sz="1200" b="1" u="none" strike="noStrike" cap="none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PM-eBus Sewa (2023):</a:t>
                      </a:r>
                      <a:r>
                        <a:rPr lang="en-IN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IN" sz="12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₹57,613 crore scheme, with ₹20,000 crores central support, aimed at deploying 10,000 electric buses in 169 cities </a:t>
                      </a:r>
                      <a:r>
                        <a:rPr lang="en-IN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under a Public-Private Partnership (PPP) model, focusing on cities with 3 lakhs+ population.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FAME-II &amp; PM E-DRIVE (2019-2026):</a:t>
                      </a:r>
                      <a:r>
                        <a:rPr lang="en-IN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The FAME II scheme (ending March 2024) supported thousands of e-buses. It has been succeeded by the PM Electric Drive Revolution in Innovative Vehicle Enhancement (PM E-DRIVE) scheme (April </a:t>
                      </a:r>
                      <a:r>
                        <a:rPr lang="en-IN" sz="12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2024-March 2026), with a ₹10,900 crore outlay supporting 14,028 e-buses.</a:t>
                      </a:r>
                      <a:endParaRPr sz="1200" b="1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0" i="0" u="none" strike="noStrike" cap="none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Status- LARGE-SCALE / ACTIVELY DEPLOYING</a:t>
                      </a:r>
                      <a:r>
                        <a:rPr lang="en-IN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en-IN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10,000 e-buses sanctioned across 116 cities (20 states + 6 UTs) under PM-eBus Sewa. Letter of Award issued for 4,787 buses across 67 cities; Concession Agreements signed for 2,630 buses in 31 cities. 4 cities (Guwahati, Chandigarh, Nagpur, Bhavnagar) expected to begin operations Jan–Feb 2026. </a:t>
                      </a:r>
                      <a:endParaRPr/>
                    </a:p>
                  </a:txBody>
                  <a:tcPr marL="9525" marR="9525" marT="9525" marB="0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65" name="Google Shape;265;p10"/>
          <p:cNvGrpSpPr/>
          <p:nvPr/>
        </p:nvGrpSpPr>
        <p:grpSpPr>
          <a:xfrm>
            <a:off x="113529" y="-68324"/>
            <a:ext cx="12024893" cy="6678679"/>
            <a:chOff x="167107" y="-46893"/>
            <a:chExt cx="12024893" cy="6678679"/>
          </a:xfrm>
        </p:grpSpPr>
        <p:cxnSp>
          <p:nvCxnSpPr>
            <p:cNvPr id="266" name="Google Shape;266;p10"/>
            <p:cNvCxnSpPr/>
            <p:nvPr/>
          </p:nvCxnSpPr>
          <p:spPr>
            <a:xfrm>
              <a:off x="167107" y="2082018"/>
              <a:ext cx="12024893" cy="0"/>
            </a:xfrm>
            <a:prstGeom prst="straightConnector1">
              <a:avLst/>
            </a:prstGeom>
            <a:noFill/>
            <a:ln w="28575" cap="flat" cmpd="sng">
              <a:solidFill>
                <a:srgbClr val="F2F2F2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67" name="Google Shape;267;p10"/>
            <p:cNvCxnSpPr/>
            <p:nvPr/>
          </p:nvCxnSpPr>
          <p:spPr>
            <a:xfrm>
              <a:off x="167107" y="3233224"/>
              <a:ext cx="12024893" cy="0"/>
            </a:xfrm>
            <a:prstGeom prst="straightConnector1">
              <a:avLst/>
            </a:prstGeom>
            <a:noFill/>
            <a:ln w="28575" cap="flat" cmpd="sng">
              <a:solidFill>
                <a:srgbClr val="F2F2F2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68" name="Google Shape;268;p10"/>
            <p:cNvCxnSpPr/>
            <p:nvPr/>
          </p:nvCxnSpPr>
          <p:spPr>
            <a:xfrm>
              <a:off x="167107" y="3948331"/>
              <a:ext cx="12024893" cy="0"/>
            </a:xfrm>
            <a:prstGeom prst="straightConnector1">
              <a:avLst/>
            </a:prstGeom>
            <a:noFill/>
            <a:ln w="28575" cap="flat" cmpd="sng">
              <a:solidFill>
                <a:srgbClr val="F2F2F2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69" name="Google Shape;269;p10"/>
            <p:cNvCxnSpPr/>
            <p:nvPr/>
          </p:nvCxnSpPr>
          <p:spPr>
            <a:xfrm>
              <a:off x="1252025" y="0"/>
              <a:ext cx="0" cy="6631786"/>
            </a:xfrm>
            <a:prstGeom prst="straightConnector1">
              <a:avLst/>
            </a:prstGeom>
            <a:noFill/>
            <a:ln w="28575" cap="flat" cmpd="sng">
              <a:solidFill>
                <a:srgbClr val="F2F2F2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70" name="Google Shape;270;p10"/>
            <p:cNvCxnSpPr/>
            <p:nvPr/>
          </p:nvCxnSpPr>
          <p:spPr>
            <a:xfrm>
              <a:off x="2473570" y="-46893"/>
              <a:ext cx="0" cy="6631786"/>
            </a:xfrm>
            <a:prstGeom prst="straightConnector1">
              <a:avLst/>
            </a:prstGeom>
            <a:noFill/>
            <a:ln w="28575" cap="flat" cmpd="sng">
              <a:solidFill>
                <a:srgbClr val="F2F2F2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71" name="Google Shape;271;p10"/>
            <p:cNvCxnSpPr/>
            <p:nvPr/>
          </p:nvCxnSpPr>
          <p:spPr>
            <a:xfrm>
              <a:off x="5777133" y="0"/>
              <a:ext cx="0" cy="6631786"/>
            </a:xfrm>
            <a:prstGeom prst="straightConnector1">
              <a:avLst/>
            </a:prstGeom>
            <a:noFill/>
            <a:ln w="28575" cap="flat" cmpd="sng">
              <a:solidFill>
                <a:srgbClr val="F2F2F2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72" name="Google Shape;272;p10"/>
            <p:cNvCxnSpPr/>
            <p:nvPr/>
          </p:nvCxnSpPr>
          <p:spPr>
            <a:xfrm>
              <a:off x="9122900" y="0"/>
              <a:ext cx="0" cy="6631786"/>
            </a:xfrm>
            <a:prstGeom prst="straightConnector1">
              <a:avLst/>
            </a:prstGeom>
            <a:noFill/>
            <a:ln w="28575" cap="flat" cmpd="sng">
              <a:solidFill>
                <a:srgbClr val="F2F2F2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73" name="Google Shape;273;p10"/>
            <p:cNvCxnSpPr/>
            <p:nvPr/>
          </p:nvCxnSpPr>
          <p:spPr>
            <a:xfrm>
              <a:off x="167107" y="891845"/>
              <a:ext cx="11804400" cy="0"/>
            </a:xfrm>
            <a:prstGeom prst="straightConnector1">
              <a:avLst/>
            </a:prstGeom>
            <a:noFill/>
            <a:ln w="28575" cap="flat" cmpd="sng">
              <a:solidFill>
                <a:srgbClr val="F2F2F2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grpSp>
        <p:nvGrpSpPr>
          <p:cNvPr id="274" name="Google Shape;274;p10"/>
          <p:cNvGrpSpPr/>
          <p:nvPr/>
        </p:nvGrpSpPr>
        <p:grpSpPr>
          <a:xfrm>
            <a:off x="1356875" y="4031590"/>
            <a:ext cx="836734" cy="2575527"/>
            <a:chOff x="1356875" y="4031590"/>
            <a:chExt cx="836734" cy="2575527"/>
          </a:xfrm>
        </p:grpSpPr>
        <p:grpSp>
          <p:nvGrpSpPr>
            <p:cNvPr id="275" name="Google Shape;275;p10"/>
            <p:cNvGrpSpPr/>
            <p:nvPr/>
          </p:nvGrpSpPr>
          <p:grpSpPr>
            <a:xfrm>
              <a:off x="1356875" y="4031590"/>
              <a:ext cx="836734" cy="2575527"/>
              <a:chOff x="1385286" y="4062915"/>
              <a:chExt cx="836734" cy="2575527"/>
            </a:xfrm>
          </p:grpSpPr>
          <p:pic>
            <p:nvPicPr>
              <p:cNvPr id="276" name="Google Shape;276;p1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385286" y="5278204"/>
                <a:ext cx="677344" cy="6773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7" name="Google Shape;277;p10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385286" y="5801708"/>
                <a:ext cx="836734" cy="83673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8" name="Google Shape;278;p1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406239" y="4062915"/>
                <a:ext cx="434592" cy="4345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9" name="Google Shape;279;p10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419874" y="4858773"/>
                <a:ext cx="455814" cy="45581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80" name="Google Shape;280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377854" y="4402581"/>
              <a:ext cx="521713" cy="5217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1" name="Google Shape;281;p10"/>
          <p:cNvGrpSpPr/>
          <p:nvPr/>
        </p:nvGrpSpPr>
        <p:grpSpPr>
          <a:xfrm>
            <a:off x="1391463" y="2141666"/>
            <a:ext cx="677344" cy="1016235"/>
            <a:chOff x="1300038" y="4402581"/>
            <a:chExt cx="677344" cy="1016235"/>
          </a:xfrm>
        </p:grpSpPr>
        <p:pic>
          <p:nvPicPr>
            <p:cNvPr id="282" name="Google Shape;282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00038" y="4741472"/>
              <a:ext cx="677344" cy="677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377854" y="4402581"/>
              <a:ext cx="521713" cy="52171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4" name="Google Shape;28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463" y="1114863"/>
            <a:ext cx="677344" cy="67734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0"/>
          <p:cNvSpPr/>
          <p:nvPr/>
        </p:nvSpPr>
        <p:spPr>
          <a:xfrm>
            <a:off x="1523266" y="3366624"/>
            <a:ext cx="352282" cy="393700"/>
          </a:xfrm>
          <a:prstGeom prst="mathMultiply">
            <a:avLst>
              <a:gd name="adj1" fmla="val 23520"/>
            </a:avLst>
          </a:prstGeom>
          <a:solidFill>
            <a:schemeClr val="accent1"/>
          </a:solidFill>
          <a:ln w="25400" cap="flat" cmpd="sng">
            <a:solidFill>
              <a:srgbClr val="0073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"/>
          <p:cNvSpPr txBox="1">
            <a:spLocks noGrp="1"/>
          </p:cNvSpPr>
          <p:nvPr>
            <p:ph type="title"/>
          </p:nvPr>
        </p:nvSpPr>
        <p:spPr>
          <a:xfrm>
            <a:off x="395707" y="194428"/>
            <a:ext cx="11284400" cy="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IN"/>
              <a:t>Innovative Clean mobility Initiatives in South and Southeast Asian cities  </a:t>
            </a:r>
            <a:endParaRPr/>
          </a:p>
        </p:txBody>
      </p:sp>
      <p:sp>
        <p:nvSpPr>
          <p:cNvPr id="291" name="Google Shape;291;p11"/>
          <p:cNvSpPr txBox="1">
            <a:spLocks noGrp="1"/>
          </p:cNvSpPr>
          <p:nvPr>
            <p:ph type="body" idx="2"/>
          </p:nvPr>
        </p:nvSpPr>
        <p:spPr>
          <a:xfrm>
            <a:off x="395707" y="6475388"/>
            <a:ext cx="9740800" cy="3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/>
          </a:p>
        </p:txBody>
      </p:sp>
      <p:grpSp>
        <p:nvGrpSpPr>
          <p:cNvPr id="292" name="Google Shape;292;p11"/>
          <p:cNvGrpSpPr/>
          <p:nvPr/>
        </p:nvGrpSpPr>
        <p:grpSpPr>
          <a:xfrm>
            <a:off x="182879" y="367196"/>
            <a:ext cx="12009121" cy="6108192"/>
            <a:chOff x="182880" y="749808"/>
            <a:chExt cx="4206240" cy="3977640"/>
          </a:xfrm>
        </p:grpSpPr>
        <p:sp>
          <p:nvSpPr>
            <p:cNvPr id="293" name="Google Shape;293;p11"/>
            <p:cNvSpPr/>
            <p:nvPr/>
          </p:nvSpPr>
          <p:spPr>
            <a:xfrm>
              <a:off x="256032" y="749808"/>
              <a:ext cx="4114800" cy="3108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INNOVATIVE MOBILITY INITIATIVES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182880" y="1115568"/>
              <a:ext cx="2057400" cy="1143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594360" y="1170432"/>
              <a:ext cx="1600200" cy="292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IN" sz="1800" b="1" i="0" u="none" strike="noStrike" cap="none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rPr>
                <a:t>MaaS &amp; App-based Transit</a:t>
              </a:r>
              <a:endParaRPr sz="18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228600" y="1499616"/>
              <a:ext cx="1965960" cy="713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600"/>
                <a:buFont typeface="Calibri"/>
                <a:buChar char="●"/>
              </a:pPr>
              <a:r>
                <a:rPr lang="en-IN" sz="1600" b="1" i="0" u="none" strike="noStrike" cap="none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Singapore's MaaS pilot integrates PT, e-scooters, ride-hail.</a:t>
              </a:r>
              <a:endParaRPr sz="16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600"/>
                <a:buFont typeface="Calibri"/>
                <a:buChar char="●"/>
              </a:pPr>
              <a:r>
                <a:rPr lang="en-IN" sz="1600" b="1" i="0" u="none" strike="noStrike" cap="none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 Thailand's EV-Shared Mobility (EVAT). </a:t>
              </a:r>
              <a:endParaRPr sz="16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600"/>
                <a:buFont typeface="Calibri"/>
                <a:buChar char="●"/>
              </a:pPr>
              <a:r>
                <a:rPr lang="en-IN" sz="1600" b="1" i="0" u="none" strike="noStrike" cap="none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Grab SuperApp rides across 8 SEA countries.</a:t>
              </a:r>
              <a:endPara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2331720" y="1115568"/>
              <a:ext cx="2057400" cy="1143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2743200" y="1170432"/>
              <a:ext cx="1600200" cy="292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IN" sz="1800" b="1" i="0" u="none" strike="noStrike" cap="none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rPr>
                <a:t>Battery Swapping Networks</a:t>
              </a:r>
              <a:endParaRPr sz="18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2377437" y="1499616"/>
              <a:ext cx="1993500" cy="7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600"/>
                <a:buFont typeface="Calibri"/>
                <a:buChar char="●"/>
              </a:pPr>
              <a:r>
                <a:rPr lang="en-IN" sz="1600" b="1" i="0" u="none" strike="noStrike" cap="none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India: Battery Smart (1,000+ stations), Sun Mobility (630 stations). </a:t>
              </a:r>
              <a:endParaRPr sz="16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600"/>
                <a:buFont typeface="Calibri"/>
                <a:buChar char="●"/>
              </a:pPr>
              <a:r>
                <a:rPr lang="en-IN" sz="1600" b="1" i="0" u="none" strike="noStrike" cap="none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Gogoro (Taiwan-origin) expanding to India &amp; SEA. </a:t>
              </a:r>
              <a:endParaRPr sz="16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600"/>
                <a:buFont typeface="Calibri"/>
                <a:buChar char="●"/>
              </a:pPr>
              <a:r>
                <a:rPr lang="en-IN" sz="1600" b="1" i="0" u="none" strike="noStrike" cap="none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Indonesia's Swap-n-Go by Pertamina.</a:t>
              </a:r>
              <a:endPara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182880" y="2350008"/>
              <a:ext cx="2057400" cy="1143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594360" y="2404872"/>
              <a:ext cx="1600200" cy="292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IN" sz="1800" b="1" i="0" u="none" strike="noStrike" cap="none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rPr>
                <a:t>Shared Micro-mobility &amp; NMT</a:t>
              </a:r>
              <a:endParaRPr sz="18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228600" y="2734056"/>
              <a:ext cx="1965960" cy="713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600"/>
                <a:buFont typeface="Calibri"/>
                <a:buChar char="●"/>
              </a:pPr>
              <a:r>
                <a:rPr lang="en-IN" sz="1600" b="1" i="0" u="none" strike="noStrike" cap="none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Bangkok bike-share (Pun Pun). </a:t>
              </a:r>
              <a:endParaRPr sz="16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600"/>
                <a:buFont typeface="Calibri"/>
                <a:buChar char="●"/>
              </a:pPr>
              <a:r>
                <a:rPr lang="en-IN" sz="1600" b="1" i="0" u="none" strike="noStrike" cap="none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Manila Pasig River Ferry + cycling corridors. </a:t>
              </a:r>
              <a:endParaRPr sz="16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600"/>
                <a:buFont typeface="Calibri"/>
                <a:buChar char="●"/>
              </a:pPr>
              <a:r>
                <a:rPr lang="en-IN" sz="1600" b="1" i="0" u="none" strike="noStrike" cap="none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Hanoi BRT + e-scooter last mile. </a:t>
              </a:r>
              <a:endParaRPr sz="16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600"/>
                <a:buFont typeface="Calibri"/>
                <a:buChar char="●"/>
              </a:pPr>
              <a:r>
                <a:rPr lang="en-IN" sz="1600" b="1" i="0" u="none" strike="noStrike" cap="none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Jakarta TransJakarta bike feeder integration.</a:t>
              </a:r>
              <a:endPara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2331720" y="2350008"/>
              <a:ext cx="2057400" cy="1143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2743200" y="2404872"/>
              <a:ext cx="1600200" cy="292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IN" sz="1800" b="1" i="0" u="none" strike="noStrike" cap="none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rPr>
                <a:t>Smart &amp; Demand-Responsive Transit</a:t>
              </a:r>
              <a:endParaRPr sz="18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377440" y="2734056"/>
              <a:ext cx="1965960" cy="713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600"/>
                <a:buFont typeface="Calibri"/>
                <a:buChar char="●"/>
              </a:pPr>
              <a:r>
                <a:rPr lang="en-IN" sz="1600" b="1" i="0" u="none" strike="noStrike" cap="none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Singapore MoD (Mobility on Demand) via AV shuttles. </a:t>
              </a:r>
              <a:endParaRPr sz="16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600"/>
                <a:buFont typeface="Calibri"/>
                <a:buChar char="●"/>
              </a:pPr>
              <a:r>
                <a:rPr lang="en-IN" sz="1600" b="1" i="0" u="none" strike="noStrike" cap="none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India's Chalo App for live bus tracking in 50+ cities. </a:t>
              </a:r>
              <a:endParaRPr sz="16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600"/>
                <a:buFont typeface="Calibri"/>
                <a:buChar char="●"/>
              </a:pPr>
              <a:r>
                <a:rPr lang="en-IN" sz="1600" b="1" i="0" u="none" strike="noStrike" cap="none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MyCar &amp; GoCar ride-pool in Malaysia.</a:t>
              </a:r>
              <a:endPara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182880" y="3584448"/>
              <a:ext cx="2057400" cy="1143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94360" y="3639312"/>
              <a:ext cx="1600200" cy="292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IN" sz="1800" b="1" i="0" u="none" strike="noStrike" cap="none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rPr>
                <a:t>Green Corridor &amp; Charging Infra</a:t>
              </a:r>
              <a:endParaRPr sz="18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228600" y="3968496"/>
              <a:ext cx="1965960" cy="713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600"/>
                <a:buFont typeface="Calibri"/>
                <a:buChar char="●"/>
              </a:pPr>
              <a:r>
                <a:rPr lang="en-IN" sz="1600" b="1" i="0" u="none" strike="noStrike" cap="none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India's NH EV charging every 25 km on highways. </a:t>
              </a:r>
              <a:endParaRPr sz="16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600"/>
                <a:buFont typeface="Calibri"/>
                <a:buChar char="●"/>
              </a:pPr>
              <a:r>
                <a:rPr lang="en-IN" sz="1600" b="1" i="0" u="none" strike="noStrike" cap="none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Thailand's 17,500+ chargers (EV3.5 target). </a:t>
              </a:r>
              <a:endParaRPr sz="16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600"/>
                <a:buFont typeface="Calibri"/>
                <a:buChar char="●"/>
              </a:pPr>
              <a:r>
                <a:rPr lang="en-IN" sz="1600" b="1" i="0" u="none" strike="noStrike" cap="none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Vietnam: VinFast 150,000 charger pledge by 2030.</a:t>
              </a:r>
              <a:endPara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2331720" y="3584448"/>
              <a:ext cx="2057400" cy="1143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2743200" y="3639312"/>
              <a:ext cx="1600200" cy="292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IN" sz="1800" b="1" i="0" u="none" strike="noStrike" cap="none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rPr>
                <a:t>15-Minute City &amp; TOD Planning</a:t>
              </a:r>
              <a:endParaRPr sz="18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2377440" y="3968496"/>
              <a:ext cx="1965960" cy="713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600"/>
                <a:buFont typeface="Calibri"/>
                <a:buChar char="●"/>
              </a:pPr>
              <a:r>
                <a:rPr lang="en-IN" sz="1600" b="1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Singapore's TOD </a:t>
              </a:r>
              <a:r>
                <a:rPr lang="en-IN" sz="1600" b="1" i="0" u="none" strike="noStrike" cap="none" dirty="0" smtClean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master plan </a:t>
              </a:r>
              <a:r>
                <a:rPr lang="en-IN" sz="1600" b="1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around MRT nodes.</a:t>
              </a:r>
              <a:endParaRPr sz="16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600"/>
                <a:buFont typeface="Calibri"/>
                <a:buChar char="●"/>
              </a:pPr>
              <a:r>
                <a:rPr lang="en-IN" sz="1600" b="1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India's AMRUT 2.0 integrates NMT+EV. </a:t>
              </a:r>
              <a:endParaRPr sz="16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600"/>
                <a:buFont typeface="Calibri"/>
                <a:buChar char="●"/>
              </a:pPr>
              <a:r>
                <a:rPr lang="en-IN" sz="1600" b="1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Penang's transit-oriented PTMP plan (BRT+LRT+e-feeder).</a:t>
              </a:r>
              <a:endParaRPr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2" name="Google Shape;31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0107" y="4803346"/>
            <a:ext cx="522138" cy="522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1854" y="2799389"/>
            <a:ext cx="538685" cy="538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68110" y="1028868"/>
            <a:ext cx="466131" cy="46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4583" y="4879265"/>
            <a:ext cx="402568" cy="40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9257" y="2839188"/>
            <a:ext cx="646187" cy="64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2039" y="1077348"/>
            <a:ext cx="385110" cy="38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/>
          <p:nvPr/>
        </p:nvSpPr>
        <p:spPr>
          <a:xfrm>
            <a:off x="578553" y="432308"/>
            <a:ext cx="10513637" cy="474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♀  WOMEN SAFETY &amp; UNIVERSAL ACCESS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3" name="Google Shape;323;p12"/>
          <p:cNvGrpSpPr/>
          <p:nvPr/>
        </p:nvGrpSpPr>
        <p:grpSpPr>
          <a:xfrm>
            <a:off x="280426" y="669779"/>
            <a:ext cx="7122695" cy="5989830"/>
            <a:chOff x="279591" y="432308"/>
            <a:chExt cx="8929390" cy="4414171"/>
          </a:xfrm>
        </p:grpSpPr>
        <p:sp>
          <p:nvSpPr>
            <p:cNvPr id="324" name="Google Shape;324;p12"/>
            <p:cNvSpPr/>
            <p:nvPr/>
          </p:nvSpPr>
          <p:spPr>
            <a:xfrm>
              <a:off x="279592" y="432308"/>
              <a:ext cx="4347485" cy="1396890"/>
            </a:xfrm>
            <a:prstGeom prst="rect">
              <a:avLst/>
            </a:prstGeom>
            <a:solidFill>
              <a:srgbClr val="F9F0FF"/>
            </a:solidFill>
            <a:ln>
              <a:noFill/>
            </a:ln>
            <a:effectLst>
              <a:outerShdw blurRad="76200" dist="38100" dir="8100000" algn="bl" rotWithShape="0">
                <a:srgbClr val="000000">
                  <a:alpha val="1803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393871" y="488184"/>
              <a:ext cx="670317" cy="488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🚇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1193821" y="502153"/>
              <a:ext cx="3485649" cy="419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1" i="0" u="none" strike="noStrike" cap="none">
                  <a:solidFill>
                    <a:srgbClr val="8B2FC9"/>
                  </a:solidFill>
                  <a:latin typeface="Calibri"/>
                  <a:ea typeface="Calibri"/>
                  <a:cs typeface="Calibri"/>
                  <a:sym typeface="Calibri"/>
                </a:rPr>
                <a:t>Women-Only Carriages / Buses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296819" y="888874"/>
              <a:ext cx="4347485" cy="8101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en-IN" sz="1400" b="0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Malaysia KTM/LRT dedicated coaches. Indonesia women-only </a:t>
              </a:r>
              <a:r>
                <a:rPr lang="en-IN" sz="1400" b="0" i="0" u="none" strike="noStrike" cap="none" dirty="0" err="1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TransJakarta</a:t>
              </a:r>
              <a:r>
                <a:rPr lang="en-IN" sz="1400" b="0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 buses (2011). </a:t>
              </a:r>
              <a:endParaRPr sz="14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en-IN" sz="1400" b="0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Vietnam Safe Journey 2024: women-only carriages + 2M awareness campaign.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2"/>
            <p:cNvSpPr/>
            <p:nvPr/>
          </p:nvSpPr>
          <p:spPr>
            <a:xfrm>
              <a:off x="4809103" y="3449589"/>
              <a:ext cx="4347485" cy="1396890"/>
            </a:xfrm>
            <a:prstGeom prst="rect">
              <a:avLst/>
            </a:prstGeom>
            <a:solidFill>
              <a:srgbClr val="F9F0FF"/>
            </a:solidFill>
            <a:ln>
              <a:noFill/>
            </a:ln>
            <a:effectLst>
              <a:outerShdw blurRad="76200" dist="38100" dir="8100000" algn="bl" rotWithShape="0">
                <a:srgbClr val="000000">
                  <a:alpha val="1803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2"/>
            <p:cNvSpPr/>
            <p:nvPr/>
          </p:nvSpPr>
          <p:spPr>
            <a:xfrm>
              <a:off x="4923381" y="3505465"/>
              <a:ext cx="670317" cy="488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💡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2"/>
            <p:cNvSpPr/>
            <p:nvPr/>
          </p:nvSpPr>
          <p:spPr>
            <a:xfrm>
              <a:off x="5723332" y="3519433"/>
              <a:ext cx="3485649" cy="419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1" i="0" u="none" strike="noStrike" cap="none">
                  <a:solidFill>
                    <a:srgbClr val="8B2FC9"/>
                  </a:solidFill>
                  <a:latin typeface="Calibri"/>
                  <a:ea typeface="Calibri"/>
                  <a:cs typeface="Calibri"/>
                  <a:sym typeface="Calibri"/>
                </a:rPr>
                <a:t>Safe Infrastructure Design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2"/>
            <p:cNvSpPr/>
            <p:nvPr/>
          </p:nvSpPr>
          <p:spPr>
            <a:xfrm>
              <a:off x="4923842" y="3852396"/>
              <a:ext cx="4155966" cy="8101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en-IN" sz="1400" b="0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Thailand: CCTV + lit bus stops in Bangkok (2024). </a:t>
              </a:r>
              <a:endParaRPr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en-IN" sz="1400" b="0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Philippines: AI CCTV at MRT stations. </a:t>
              </a:r>
              <a:endParaRPr sz="14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en-IN" sz="1400" b="0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India SHE Teams (Hyderabad) + dedicated women bus queues.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2"/>
            <p:cNvSpPr/>
            <p:nvPr/>
          </p:nvSpPr>
          <p:spPr>
            <a:xfrm>
              <a:off x="279592" y="1968887"/>
              <a:ext cx="4347485" cy="1396890"/>
            </a:xfrm>
            <a:prstGeom prst="rect">
              <a:avLst/>
            </a:prstGeom>
            <a:solidFill>
              <a:srgbClr val="F9F0FF"/>
            </a:solidFill>
            <a:ln>
              <a:noFill/>
            </a:ln>
            <a:effectLst>
              <a:outerShdw blurRad="76200" dist="38100" dir="8100000" algn="bl" rotWithShape="0">
                <a:srgbClr val="000000">
                  <a:alpha val="1803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2"/>
            <p:cNvSpPr/>
            <p:nvPr/>
          </p:nvSpPr>
          <p:spPr>
            <a:xfrm>
              <a:off x="393871" y="2024762"/>
              <a:ext cx="670317" cy="488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📲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2"/>
            <p:cNvSpPr/>
            <p:nvPr/>
          </p:nvSpPr>
          <p:spPr>
            <a:xfrm>
              <a:off x="1193821" y="2038731"/>
              <a:ext cx="3485649" cy="419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1" i="0" u="none" strike="noStrike" cap="none">
                  <a:solidFill>
                    <a:srgbClr val="8B2FC9"/>
                  </a:solidFill>
                  <a:latin typeface="Calibri"/>
                  <a:ea typeface="Calibri"/>
                  <a:cs typeface="Calibri"/>
                  <a:sym typeface="Calibri"/>
                </a:rPr>
                <a:t>Tech-based Safety Solutions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2"/>
            <p:cNvSpPr/>
            <p:nvPr/>
          </p:nvSpPr>
          <p:spPr>
            <a:xfrm>
              <a:off x="393870" y="2429859"/>
              <a:ext cx="4155966" cy="8101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en-IN" sz="1400" b="0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India: </a:t>
              </a:r>
              <a:r>
                <a:rPr lang="en-IN" sz="1400" b="0" i="0" u="none" strike="noStrike" cap="none" dirty="0" err="1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SafeCity</a:t>
              </a:r>
              <a:r>
                <a:rPr lang="en-IN" sz="1400" b="0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 crowdsourced harassment mapping (27 cities). </a:t>
              </a:r>
              <a:endParaRPr sz="14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en-IN" sz="1400" b="0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Malaysia: </a:t>
              </a:r>
              <a:r>
                <a:rPr lang="en-IN" sz="1400" b="0" i="0" u="none" strike="noStrike" cap="none" dirty="0" err="1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MyRapid</a:t>
              </a:r>
              <a:r>
                <a:rPr lang="en-IN" sz="1400" b="0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 app SOS button. Philippines: female-driven </a:t>
              </a:r>
              <a:r>
                <a:rPr lang="en-IN" sz="1400" b="0" i="0" u="none" strike="noStrike" cap="none" dirty="0" err="1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jeepneys</a:t>
              </a:r>
              <a:r>
                <a:rPr lang="en-IN" sz="1400" b="0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 pilot (2024).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2"/>
            <p:cNvSpPr/>
            <p:nvPr/>
          </p:nvSpPr>
          <p:spPr>
            <a:xfrm>
              <a:off x="4771662" y="432309"/>
              <a:ext cx="4347485" cy="1396890"/>
            </a:xfrm>
            <a:prstGeom prst="rect">
              <a:avLst/>
            </a:prstGeom>
            <a:solidFill>
              <a:srgbClr val="F9F0FF"/>
            </a:solidFill>
            <a:ln>
              <a:noFill/>
            </a:ln>
            <a:effectLst>
              <a:outerShdw blurRad="76200" dist="38100" dir="8100000" algn="bl" rotWithShape="0">
                <a:srgbClr val="000000">
                  <a:alpha val="1803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2"/>
            <p:cNvSpPr/>
            <p:nvPr/>
          </p:nvSpPr>
          <p:spPr>
            <a:xfrm>
              <a:off x="4885940" y="488184"/>
              <a:ext cx="670317" cy="488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♿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2"/>
            <p:cNvSpPr/>
            <p:nvPr/>
          </p:nvSpPr>
          <p:spPr>
            <a:xfrm>
              <a:off x="5633498" y="482893"/>
              <a:ext cx="3485649" cy="419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1" i="0" u="none" strike="noStrike" cap="none" dirty="0">
                  <a:solidFill>
                    <a:srgbClr val="8B2FC9"/>
                  </a:solidFill>
                  <a:latin typeface="Calibri"/>
                  <a:ea typeface="Calibri"/>
                  <a:cs typeface="Calibri"/>
                  <a:sym typeface="Calibri"/>
                </a:rPr>
                <a:t>Universal Access &amp; Disability Inclusion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2"/>
            <p:cNvSpPr/>
            <p:nvPr/>
          </p:nvSpPr>
          <p:spPr>
            <a:xfrm>
              <a:off x="4885939" y="894623"/>
              <a:ext cx="4155966" cy="8101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en-IN" sz="1400" b="0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Singapore fully accessible bus fleet (100%). India SUGAMYA app for disability-accessible transport. </a:t>
              </a:r>
              <a:endParaRPr sz="14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en-IN" sz="1400" b="0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ADB Gender Tool Kit adopted by 6 SEA countries.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2"/>
            <p:cNvSpPr/>
            <p:nvPr/>
          </p:nvSpPr>
          <p:spPr>
            <a:xfrm>
              <a:off x="279591" y="3449588"/>
              <a:ext cx="4347485" cy="1396890"/>
            </a:xfrm>
            <a:prstGeom prst="rect">
              <a:avLst/>
            </a:prstGeom>
            <a:solidFill>
              <a:srgbClr val="F9F0FF"/>
            </a:solidFill>
            <a:ln>
              <a:noFill/>
            </a:ln>
            <a:effectLst>
              <a:outerShdw blurRad="76200" dist="38100" dir="8100000" algn="bl" rotWithShape="0">
                <a:srgbClr val="000000">
                  <a:alpha val="1803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2"/>
            <p:cNvSpPr/>
            <p:nvPr/>
          </p:nvSpPr>
          <p:spPr>
            <a:xfrm>
              <a:off x="393870" y="3505464"/>
              <a:ext cx="670317" cy="488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👩‍💼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2"/>
            <p:cNvSpPr/>
            <p:nvPr/>
          </p:nvSpPr>
          <p:spPr>
            <a:xfrm>
              <a:off x="1193820" y="3519433"/>
              <a:ext cx="3485649" cy="419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1" i="0" u="none" strike="noStrike" cap="none">
                  <a:solidFill>
                    <a:srgbClr val="8B2FC9"/>
                  </a:solidFill>
                  <a:latin typeface="Calibri"/>
                  <a:ea typeface="Calibri"/>
                  <a:cs typeface="Calibri"/>
                  <a:sym typeface="Calibri"/>
                </a:rPr>
                <a:t>Women in Transport Workforce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2"/>
            <p:cNvSpPr/>
            <p:nvPr/>
          </p:nvSpPr>
          <p:spPr>
            <a:xfrm>
              <a:off x="393870" y="3938500"/>
              <a:ext cx="4155966" cy="8101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en-IN" sz="1400" b="0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Women only 17% of transport workforce in Asia (NDC-TIA 2024). </a:t>
              </a:r>
              <a:endParaRPr sz="14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en-IN" sz="1400" b="0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India </a:t>
              </a:r>
              <a:r>
                <a:rPr lang="en-IN" sz="1400" b="0" i="0" u="none" strike="noStrike" cap="none" dirty="0" err="1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Nirbhaya</a:t>
              </a:r>
              <a:r>
                <a:rPr lang="en-IN" sz="1400" b="0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 Fund for PT safety. </a:t>
              </a:r>
              <a:endParaRPr sz="14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en-IN" sz="1400" b="0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Vietnam: GIZ gender-responsive transport planning pilot in Hanoi.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2"/>
            <p:cNvSpPr/>
            <p:nvPr/>
          </p:nvSpPr>
          <p:spPr>
            <a:xfrm>
              <a:off x="4771661" y="1956962"/>
              <a:ext cx="4347485" cy="1396890"/>
            </a:xfrm>
            <a:prstGeom prst="rect">
              <a:avLst/>
            </a:prstGeom>
            <a:solidFill>
              <a:srgbClr val="F9F0FF"/>
            </a:solidFill>
            <a:ln>
              <a:noFill/>
            </a:ln>
            <a:effectLst>
              <a:outerShdw blurRad="76200" dist="38100" dir="8100000" algn="bl" rotWithShape="0">
                <a:srgbClr val="000000">
                  <a:alpha val="1803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2"/>
            <p:cNvSpPr/>
            <p:nvPr/>
          </p:nvSpPr>
          <p:spPr>
            <a:xfrm>
              <a:off x="4923381" y="2024763"/>
              <a:ext cx="670317" cy="488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🌏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2"/>
            <p:cNvSpPr/>
            <p:nvPr/>
          </p:nvSpPr>
          <p:spPr>
            <a:xfrm>
              <a:off x="5723332" y="2038732"/>
              <a:ext cx="3485649" cy="419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1" i="0" u="none" strike="noStrike" cap="none">
                  <a:solidFill>
                    <a:srgbClr val="8B2FC9"/>
                  </a:solidFill>
                  <a:latin typeface="Calibri"/>
                  <a:ea typeface="Calibri"/>
                  <a:cs typeface="Calibri"/>
                  <a:sym typeface="Calibri"/>
                </a:rPr>
                <a:t>Regional Frameworks &amp; Guidelines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2"/>
            <p:cNvSpPr/>
            <p:nvPr/>
          </p:nvSpPr>
          <p:spPr>
            <a:xfrm>
              <a:off x="4923381" y="2499705"/>
              <a:ext cx="4155966" cy="8101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en-IN" sz="1400" b="0" i="0" u="none" strike="noStrike" cap="none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ADB Gender &amp; Transport Tool Kit (2013). UNESCAP Gender-Responsive Urban Transport. EST Forum Goal 5: Urban Access for all (2024, Manila).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8" name="Google Shape;348;p12"/>
          <p:cNvPicPr preferRelativeResize="0"/>
          <p:nvPr/>
        </p:nvPicPr>
        <p:blipFill rotWithShape="1">
          <a:blip r:embed="rId3">
            <a:alphaModFix/>
          </a:blip>
          <a:srcRect r="10266"/>
          <a:stretch/>
        </p:blipFill>
        <p:spPr>
          <a:xfrm>
            <a:off x="7524208" y="669779"/>
            <a:ext cx="4277086" cy="2681207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2"/>
          <p:cNvSpPr txBox="1">
            <a:spLocks noGrp="1"/>
          </p:cNvSpPr>
          <p:nvPr>
            <p:ph type="title"/>
          </p:nvPr>
        </p:nvSpPr>
        <p:spPr>
          <a:xfrm>
            <a:off x="280426" y="163971"/>
            <a:ext cx="112845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IN"/>
              <a:t>Initiatives on Women safety and Universal access</a:t>
            </a:r>
            <a:endParaRPr/>
          </a:p>
        </p:txBody>
      </p:sp>
      <p:pic>
        <p:nvPicPr>
          <p:cNvPr id="350" name="Google Shape;350;p12" descr="Malaysia launches ladies' coach on International Women's Day - Global Tim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4208" y="3494097"/>
            <a:ext cx="4294768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3"/>
          <p:cNvSpPr txBox="1">
            <a:spLocks noGrp="1"/>
          </p:cNvSpPr>
          <p:nvPr>
            <p:ph type="title"/>
          </p:nvPr>
        </p:nvSpPr>
        <p:spPr>
          <a:xfrm>
            <a:off x="395707" y="194428"/>
            <a:ext cx="112845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IN"/>
              <a:t>Key Areas to cover in upcoming years </a:t>
            </a:r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body" idx="2"/>
          </p:nvPr>
        </p:nvSpPr>
        <p:spPr>
          <a:xfrm>
            <a:off x="395707" y="6475388"/>
            <a:ext cx="97407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00"/>
              <a:buNone/>
            </a:pPr>
            <a:endParaRPr/>
          </a:p>
        </p:txBody>
      </p:sp>
      <p:sp>
        <p:nvSpPr>
          <p:cNvPr id="358" name="Google Shape;358;p13"/>
          <p:cNvSpPr txBox="1"/>
          <p:nvPr/>
        </p:nvSpPr>
        <p:spPr>
          <a:xfrm>
            <a:off x="395707" y="807390"/>
            <a:ext cx="4470892" cy="1471354"/>
          </a:xfrm>
          <a:prstGeom prst="rect">
            <a:avLst/>
          </a:prstGeom>
          <a:solidFill>
            <a:srgbClr val="F3FC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IN" sz="2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IPT Electrification - </a:t>
            </a:r>
            <a:endParaRPr sz="21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IPT responsible for </a:t>
            </a:r>
            <a:r>
              <a:rPr lang="en-IN" sz="15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20-25 % modal share in urban transport and operates in congested urban roads </a:t>
            </a:r>
            <a:endParaRPr sz="1500" b="1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Electrifying of this sector will help to reduce urban tailpipe emissions </a:t>
            </a:r>
            <a:endParaRPr sz="1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3"/>
          <p:cNvSpPr/>
          <p:nvPr/>
        </p:nvSpPr>
        <p:spPr>
          <a:xfrm>
            <a:off x="5286615" y="541874"/>
            <a:ext cx="4975500" cy="3510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3"/>
          <p:cNvSpPr txBox="1"/>
          <p:nvPr/>
        </p:nvSpPr>
        <p:spPr>
          <a:xfrm>
            <a:off x="395707" y="2414823"/>
            <a:ext cx="4470892" cy="1811976"/>
          </a:xfrm>
          <a:prstGeom prst="rect">
            <a:avLst/>
          </a:prstGeom>
          <a:solidFill>
            <a:srgbClr val="F3FC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IN" sz="2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IN" sz="21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icrobuses</a:t>
            </a:r>
            <a:r>
              <a:rPr lang="en-IN" sz="2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endParaRPr sz="21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Visible gap between low capacity IPTs (6 seaters) and standard buses (25-30 seats) </a:t>
            </a:r>
            <a:endParaRPr sz="1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Smaller electric buses will be better fit -</a:t>
            </a:r>
            <a:r>
              <a:rPr lang="en-IN" sz="15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easily navigate through the narrow roads, zero tailpipe emissions and decreasing fleet numbers with efficient services</a:t>
            </a:r>
            <a:r>
              <a:rPr lang="en-IN"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13"/>
          <p:cNvPicPr preferRelativeResize="0"/>
          <p:nvPr/>
        </p:nvPicPr>
        <p:blipFill rotWithShape="1">
          <a:blip r:embed="rId3">
            <a:alphaModFix/>
          </a:blip>
          <a:srcRect t="15562"/>
          <a:stretch/>
        </p:blipFill>
        <p:spPr>
          <a:xfrm>
            <a:off x="5266057" y="654345"/>
            <a:ext cx="6414150" cy="33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3"/>
          <p:cNvSpPr txBox="1"/>
          <p:nvPr/>
        </p:nvSpPr>
        <p:spPr>
          <a:xfrm>
            <a:off x="395707" y="4445105"/>
            <a:ext cx="4470892" cy="1811976"/>
          </a:xfrm>
          <a:prstGeom prst="rect">
            <a:avLst/>
          </a:prstGeom>
          <a:solidFill>
            <a:srgbClr val="F3FC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IN" sz="2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Bus Electrification –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Transitioning urban bus fleets to electric in South and Southeast Asian cities can </a:t>
            </a:r>
            <a:r>
              <a:rPr lang="en-IN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dramatically cut tailpipe emissions and reduce dependence on fossil fuels, directly improving air quality in dense, polluted urban corridors</a:t>
            </a:r>
            <a:endParaRPr sz="16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3"/>
          <p:cNvSpPr txBox="1"/>
          <p:nvPr/>
        </p:nvSpPr>
        <p:spPr>
          <a:xfrm>
            <a:off x="5266057" y="4445105"/>
            <a:ext cx="6414150" cy="1811976"/>
          </a:xfrm>
          <a:prstGeom prst="rect">
            <a:avLst/>
          </a:prstGeom>
          <a:solidFill>
            <a:srgbClr val="F3FC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IN" sz="2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Promoting NMT and Micro mobility –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Dedicated cycling lanes, pedestrian walkways, and affordable shared e-scooters or bikes , </a:t>
            </a:r>
            <a:r>
              <a:rPr lang="en-IN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offers low-carbon last-mile connectivity that complements mass transit in rapidly growing cities </a:t>
            </a:r>
            <a:endParaRPr sz="16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4"/>
          <p:cNvSpPr txBox="1">
            <a:spLocks noGrp="1"/>
          </p:cNvSpPr>
          <p:nvPr>
            <p:ph type="title"/>
          </p:nvPr>
        </p:nvSpPr>
        <p:spPr>
          <a:xfrm>
            <a:off x="395707" y="194428"/>
            <a:ext cx="112845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IN"/>
              <a:t>Potential Partner Institutes and Agencies</a:t>
            </a:r>
            <a:endParaRPr/>
          </a:p>
        </p:txBody>
      </p:sp>
      <p:sp>
        <p:nvSpPr>
          <p:cNvPr id="370" name="Google Shape;370;p14"/>
          <p:cNvSpPr txBox="1">
            <a:spLocks noGrp="1"/>
          </p:cNvSpPr>
          <p:nvPr>
            <p:ph type="body" idx="2"/>
          </p:nvPr>
        </p:nvSpPr>
        <p:spPr>
          <a:xfrm>
            <a:off x="395707" y="6475388"/>
            <a:ext cx="97407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00"/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564749" y="682172"/>
            <a:ext cx="11424051" cy="3183579"/>
            <a:chOff x="395707" y="682172"/>
            <a:chExt cx="11593093" cy="3183579"/>
          </a:xfrm>
        </p:grpSpPr>
        <p:sp>
          <p:nvSpPr>
            <p:cNvPr id="372" name="Google Shape;372;p14"/>
            <p:cNvSpPr/>
            <p:nvPr/>
          </p:nvSpPr>
          <p:spPr>
            <a:xfrm>
              <a:off x="395707" y="682172"/>
              <a:ext cx="3795741" cy="95133"/>
            </a:xfrm>
            <a:prstGeom prst="rect">
              <a:avLst/>
            </a:prstGeom>
            <a:solidFill>
              <a:srgbClr val="B7611A"/>
            </a:solidFill>
            <a:ln w="12700" cap="flat" cmpd="sng">
              <a:solidFill>
                <a:srgbClr val="B761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24376" y="872438"/>
              <a:ext cx="746281" cy="848878"/>
            </a:xfrm>
            <a:prstGeom prst="rect">
              <a:avLst/>
            </a:prstGeom>
            <a:solidFill>
              <a:srgbClr val="F1F5F9"/>
            </a:solidFill>
            <a:ln w="9525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24376" y="872438"/>
              <a:ext cx="746281" cy="848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B7611A"/>
                  </a:solidFill>
                  <a:latin typeface="Arial"/>
                  <a:ea typeface="Arial"/>
                  <a:cs typeface="Arial"/>
                  <a:sym typeface="Arial"/>
                </a:rPr>
                <a:t>TDRI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1360726" y="872438"/>
              <a:ext cx="2702053" cy="512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1A202C"/>
                  </a:solidFill>
                  <a:latin typeface="Calibri"/>
                  <a:ea typeface="Calibri"/>
                  <a:cs typeface="Calibri"/>
                  <a:sym typeface="Calibri"/>
                </a:rPr>
                <a:t>Thailand Development Research Institute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1360726" y="1311512"/>
              <a:ext cx="2702053" cy="321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0" u="none" strike="noStrike" cap="none">
                  <a:solidFill>
                    <a:srgbClr val="718096"/>
                  </a:solidFill>
                  <a:latin typeface="Arial"/>
                  <a:ea typeface="Arial"/>
                  <a:cs typeface="Arial"/>
                  <a:sym typeface="Arial"/>
                </a:rPr>
                <a:t>Bangkok, Thailand  ·  Est. 1984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24376" y="1735951"/>
              <a:ext cx="3538402" cy="26344"/>
            </a:xfrm>
            <a:prstGeom prst="rect">
              <a:avLst/>
            </a:prstGeom>
            <a:solidFill>
              <a:srgbClr val="DDE3EA"/>
            </a:solidFill>
            <a:ln w="12700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9128" y="1868741"/>
              <a:ext cx="1222357" cy="321988"/>
            </a:xfrm>
            <a:prstGeom prst="rect">
              <a:avLst/>
            </a:prstGeom>
            <a:solidFill>
              <a:srgbClr val="F1F5F9"/>
            </a:solidFill>
            <a:ln w="9525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9128" y="1868741"/>
              <a:ext cx="1222357" cy="321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B7611A"/>
                  </a:solidFill>
                  <a:latin typeface="Arial"/>
                  <a:ea typeface="Arial"/>
                  <a:cs typeface="Arial"/>
                  <a:sym typeface="Arial"/>
                </a:rPr>
                <a:t>Thailand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1881554" y="1868741"/>
              <a:ext cx="1222357" cy="321988"/>
            </a:xfrm>
            <a:prstGeom prst="rect">
              <a:avLst/>
            </a:prstGeom>
            <a:solidFill>
              <a:srgbClr val="F1F5F9"/>
            </a:solidFill>
            <a:ln w="9525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1881554" y="1868741"/>
              <a:ext cx="1222357" cy="321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B7611A"/>
                  </a:solidFill>
                  <a:latin typeface="Arial"/>
                  <a:ea typeface="Arial"/>
                  <a:cs typeface="Arial"/>
                  <a:sym typeface="Arial"/>
                </a:rPr>
                <a:t>Transport policy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4294383" y="682172"/>
              <a:ext cx="3795741" cy="95133"/>
            </a:xfrm>
            <a:prstGeom prst="rect">
              <a:avLst/>
            </a:prstGeom>
            <a:solidFill>
              <a:srgbClr val="1C3557"/>
            </a:solidFill>
            <a:ln w="12700" cap="flat" cmpd="sng">
              <a:solidFill>
                <a:srgbClr val="1C35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4423052" y="872438"/>
              <a:ext cx="746281" cy="848878"/>
            </a:xfrm>
            <a:prstGeom prst="rect">
              <a:avLst/>
            </a:prstGeom>
            <a:solidFill>
              <a:srgbClr val="F1F5F9"/>
            </a:solidFill>
            <a:ln w="9525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4423052" y="872438"/>
              <a:ext cx="746281" cy="848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1C3557"/>
                  </a:solidFill>
                  <a:latin typeface="Arial"/>
                  <a:ea typeface="Arial"/>
                  <a:cs typeface="Arial"/>
                  <a:sym typeface="Arial"/>
                </a:rPr>
                <a:t>ISEAS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259402" y="872438"/>
              <a:ext cx="2702053" cy="512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1A202C"/>
                  </a:solidFill>
                  <a:latin typeface="Calibri"/>
                  <a:ea typeface="Calibri"/>
                  <a:cs typeface="Calibri"/>
                  <a:sym typeface="Calibri"/>
                </a:rPr>
                <a:t>ISEAS – Yusof Ishak Institute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259402" y="1311512"/>
              <a:ext cx="2702053" cy="321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0" u="none" strike="noStrike" cap="none">
                  <a:solidFill>
                    <a:srgbClr val="718096"/>
                  </a:solidFill>
                  <a:latin typeface="Arial"/>
                  <a:ea typeface="Arial"/>
                  <a:cs typeface="Arial"/>
                  <a:sym typeface="Arial"/>
                </a:rPr>
                <a:t>Singapore  ·  Est. 1968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4423052" y="1735951"/>
              <a:ext cx="3538402" cy="26344"/>
            </a:xfrm>
            <a:prstGeom prst="rect">
              <a:avLst/>
            </a:prstGeom>
            <a:solidFill>
              <a:srgbClr val="DDE3EA"/>
            </a:solidFill>
            <a:ln w="12700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4467804" y="1868741"/>
              <a:ext cx="1222357" cy="321988"/>
            </a:xfrm>
            <a:prstGeom prst="rect">
              <a:avLst/>
            </a:prstGeom>
            <a:solidFill>
              <a:srgbClr val="F1F5F9"/>
            </a:solidFill>
            <a:ln w="9525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4467804" y="1868741"/>
              <a:ext cx="1222357" cy="321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1C3557"/>
                  </a:solidFill>
                  <a:latin typeface="Arial"/>
                  <a:ea typeface="Arial"/>
                  <a:cs typeface="Arial"/>
                  <a:sym typeface="Arial"/>
                </a:rPr>
                <a:t>Singapore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5780230" y="1868741"/>
              <a:ext cx="1222357" cy="321988"/>
            </a:xfrm>
            <a:prstGeom prst="rect">
              <a:avLst/>
            </a:prstGeom>
            <a:solidFill>
              <a:srgbClr val="F1F5F9"/>
            </a:solidFill>
            <a:ln w="9525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5780230" y="1868741"/>
              <a:ext cx="1222357" cy="321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1C3557"/>
                  </a:solidFill>
                  <a:latin typeface="Arial"/>
                  <a:ea typeface="Arial"/>
                  <a:cs typeface="Arial"/>
                  <a:sym typeface="Arial"/>
                </a:rPr>
                <a:t>ASEAN policy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8193059" y="682172"/>
              <a:ext cx="3795741" cy="95133"/>
            </a:xfrm>
            <a:prstGeom prst="rect">
              <a:avLst/>
            </a:prstGeom>
            <a:solidFill>
              <a:srgbClr val="0D7C7A"/>
            </a:solidFill>
            <a:ln w="12700" cap="flat" cmpd="sng">
              <a:solidFill>
                <a:srgbClr val="0D7C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8321728" y="872438"/>
              <a:ext cx="746281" cy="848878"/>
            </a:xfrm>
            <a:prstGeom prst="rect">
              <a:avLst/>
            </a:prstGeom>
            <a:solidFill>
              <a:srgbClr val="F1F5F9"/>
            </a:solidFill>
            <a:ln w="9525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8321728" y="872438"/>
              <a:ext cx="746281" cy="848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0D7C7A"/>
                  </a:solidFill>
                  <a:latin typeface="Arial"/>
                  <a:ea typeface="Arial"/>
                  <a:cs typeface="Arial"/>
                  <a:sym typeface="Arial"/>
                </a:rPr>
                <a:t>SEI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0D7C7A"/>
                  </a:solidFill>
                  <a:latin typeface="Arial"/>
                  <a:ea typeface="Arial"/>
                  <a:cs typeface="Arial"/>
                  <a:sym typeface="Arial"/>
                </a:rPr>
                <a:t>Asia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9158078" y="872438"/>
              <a:ext cx="2702053" cy="512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1A202C"/>
                  </a:solidFill>
                  <a:latin typeface="Calibri"/>
                  <a:ea typeface="Calibri"/>
                  <a:cs typeface="Calibri"/>
                  <a:sym typeface="Calibri"/>
                </a:rPr>
                <a:t>Stockholm Environment Institute (SEI) Asia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9158078" y="1311512"/>
              <a:ext cx="2702053" cy="321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0" u="none" strike="noStrike" cap="none">
                  <a:solidFill>
                    <a:srgbClr val="718096"/>
                  </a:solidFill>
                  <a:latin typeface="Arial"/>
                  <a:ea typeface="Arial"/>
                  <a:cs typeface="Arial"/>
                  <a:sym typeface="Arial"/>
                </a:rPr>
                <a:t>Bangkok, Thailand  ·  Mekong region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8321728" y="1735951"/>
              <a:ext cx="3538402" cy="26344"/>
            </a:xfrm>
            <a:prstGeom prst="rect">
              <a:avLst/>
            </a:prstGeom>
            <a:solidFill>
              <a:srgbClr val="DDE3EA"/>
            </a:solidFill>
            <a:ln w="12700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8366480" y="1868741"/>
              <a:ext cx="1222357" cy="321988"/>
            </a:xfrm>
            <a:prstGeom prst="rect">
              <a:avLst/>
            </a:prstGeom>
            <a:solidFill>
              <a:srgbClr val="F1F5F9"/>
            </a:solidFill>
            <a:ln w="9525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8366480" y="1868741"/>
              <a:ext cx="1222357" cy="321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0D7C7A"/>
                  </a:solidFill>
                  <a:latin typeface="Arial"/>
                  <a:ea typeface="Arial"/>
                  <a:cs typeface="Arial"/>
                  <a:sym typeface="Arial"/>
                </a:rPr>
                <a:t>Mekong region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9678906" y="1868741"/>
              <a:ext cx="1222357" cy="321988"/>
            </a:xfrm>
            <a:prstGeom prst="rect">
              <a:avLst/>
            </a:prstGeom>
            <a:solidFill>
              <a:srgbClr val="F1F5F9"/>
            </a:solidFill>
            <a:ln w="9525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9678906" y="1868741"/>
              <a:ext cx="1222357" cy="321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0D7C7A"/>
                  </a:solidFill>
                  <a:latin typeface="Arial"/>
                  <a:ea typeface="Arial"/>
                  <a:cs typeface="Arial"/>
                  <a:sym typeface="Arial"/>
                </a:rPr>
                <a:t>Just transition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395707" y="2379573"/>
              <a:ext cx="3795741" cy="95133"/>
            </a:xfrm>
            <a:prstGeom prst="rect">
              <a:avLst/>
            </a:prstGeom>
            <a:solidFill>
              <a:srgbClr val="9B2335"/>
            </a:solidFill>
            <a:ln w="12700" cap="flat" cmpd="sng">
              <a:solidFill>
                <a:srgbClr val="9B23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524376" y="2569839"/>
              <a:ext cx="746281" cy="848878"/>
            </a:xfrm>
            <a:prstGeom prst="rect">
              <a:avLst/>
            </a:prstGeom>
            <a:solidFill>
              <a:srgbClr val="F1F5F9"/>
            </a:solidFill>
            <a:ln w="9525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524376" y="2569839"/>
              <a:ext cx="746281" cy="848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9B2335"/>
                  </a:solidFill>
                  <a:latin typeface="Arial"/>
                  <a:ea typeface="Arial"/>
                  <a:cs typeface="Arial"/>
                  <a:sym typeface="Arial"/>
                </a:rPr>
                <a:t>ERIA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1360726" y="2569839"/>
              <a:ext cx="2702053" cy="512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1A202C"/>
                  </a:solidFill>
                  <a:latin typeface="Calibri"/>
                  <a:ea typeface="Calibri"/>
                  <a:cs typeface="Calibri"/>
                  <a:sym typeface="Calibri"/>
                </a:rPr>
                <a:t>Economic Research Institute for ASEAN and East Asia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1360726" y="3008913"/>
              <a:ext cx="2702053" cy="321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0" u="none" strike="noStrike" cap="none">
                  <a:solidFill>
                    <a:srgbClr val="718096"/>
                  </a:solidFill>
                  <a:latin typeface="Arial"/>
                  <a:ea typeface="Arial"/>
                  <a:cs typeface="Arial"/>
                  <a:sym typeface="Arial"/>
                </a:rPr>
                <a:t>Jakarta, Indonesia  ·  Est. 2008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524376" y="3433352"/>
              <a:ext cx="3538402" cy="26344"/>
            </a:xfrm>
            <a:prstGeom prst="rect">
              <a:avLst/>
            </a:prstGeom>
            <a:solidFill>
              <a:srgbClr val="DDE3EA"/>
            </a:solidFill>
            <a:ln w="12700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524376" y="3543763"/>
              <a:ext cx="1222357" cy="321988"/>
            </a:xfrm>
            <a:prstGeom prst="rect">
              <a:avLst/>
            </a:prstGeom>
            <a:solidFill>
              <a:srgbClr val="F1F5F9"/>
            </a:solidFill>
            <a:ln w="9525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524376" y="3543763"/>
              <a:ext cx="1222357" cy="321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9B2335"/>
                  </a:solidFill>
                  <a:latin typeface="Arial"/>
                  <a:ea typeface="Arial"/>
                  <a:cs typeface="Arial"/>
                  <a:sym typeface="Arial"/>
                </a:rPr>
                <a:t>Official ASEAN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4"/>
            <p:cNvSpPr/>
            <p:nvPr/>
          </p:nvSpPr>
          <p:spPr>
            <a:xfrm>
              <a:off x="1836802" y="3543763"/>
              <a:ext cx="1222357" cy="321988"/>
            </a:xfrm>
            <a:prstGeom prst="rect">
              <a:avLst/>
            </a:prstGeom>
            <a:solidFill>
              <a:srgbClr val="F1F5F9"/>
            </a:solidFill>
            <a:ln w="9525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4"/>
            <p:cNvSpPr/>
            <p:nvPr/>
          </p:nvSpPr>
          <p:spPr>
            <a:xfrm>
              <a:off x="1836802" y="3543763"/>
              <a:ext cx="1222357" cy="321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9B2335"/>
                  </a:solidFill>
                  <a:latin typeface="Arial"/>
                  <a:ea typeface="Arial"/>
                  <a:cs typeface="Arial"/>
                  <a:sym typeface="Arial"/>
                </a:rPr>
                <a:t>Multi-country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4294383" y="2379573"/>
              <a:ext cx="3795741" cy="95133"/>
            </a:xfrm>
            <a:prstGeom prst="rect">
              <a:avLst/>
            </a:prstGeom>
            <a:solidFill>
              <a:srgbClr val="B7611A"/>
            </a:solidFill>
            <a:ln w="12700" cap="flat" cmpd="sng">
              <a:solidFill>
                <a:srgbClr val="B761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4423052" y="2569839"/>
              <a:ext cx="746281" cy="848878"/>
            </a:xfrm>
            <a:prstGeom prst="rect">
              <a:avLst/>
            </a:prstGeom>
            <a:solidFill>
              <a:srgbClr val="F1F5F9"/>
            </a:solidFill>
            <a:ln w="9525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4423052" y="2569839"/>
              <a:ext cx="746281" cy="848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B7611A"/>
                  </a:solidFill>
                  <a:latin typeface="Arial"/>
                  <a:ea typeface="Arial"/>
                  <a:cs typeface="Arial"/>
                  <a:sym typeface="Arial"/>
                </a:rPr>
                <a:t>PIDS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5259402" y="2569839"/>
              <a:ext cx="2702053" cy="512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1A202C"/>
                  </a:solidFill>
                  <a:latin typeface="Calibri"/>
                  <a:ea typeface="Calibri"/>
                  <a:cs typeface="Calibri"/>
                  <a:sym typeface="Calibri"/>
                </a:rPr>
                <a:t>Philippine Institute for Development Studies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5259402" y="3008913"/>
              <a:ext cx="2702053" cy="321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0" u="none" strike="noStrike" cap="none">
                  <a:solidFill>
                    <a:srgbClr val="718096"/>
                  </a:solidFill>
                  <a:latin typeface="Arial"/>
                  <a:ea typeface="Arial"/>
                  <a:cs typeface="Arial"/>
                  <a:sym typeface="Arial"/>
                </a:rPr>
                <a:t>Quezon City, Philippines  ·  Est. 1977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4423052" y="3433352"/>
              <a:ext cx="3538402" cy="26344"/>
            </a:xfrm>
            <a:prstGeom prst="rect">
              <a:avLst/>
            </a:prstGeom>
            <a:solidFill>
              <a:srgbClr val="DDE3EA"/>
            </a:solidFill>
            <a:ln w="12700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4423052" y="3543763"/>
              <a:ext cx="1222357" cy="321988"/>
            </a:xfrm>
            <a:prstGeom prst="rect">
              <a:avLst/>
            </a:prstGeom>
            <a:solidFill>
              <a:srgbClr val="F1F5F9"/>
            </a:solidFill>
            <a:ln w="9525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4423052" y="3543763"/>
              <a:ext cx="1222357" cy="321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B7611A"/>
                  </a:solidFill>
                  <a:latin typeface="Arial"/>
                  <a:ea typeface="Arial"/>
                  <a:cs typeface="Arial"/>
                  <a:sym typeface="Arial"/>
                </a:rPr>
                <a:t>Philippines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5735478" y="3543763"/>
              <a:ext cx="1222357" cy="321988"/>
            </a:xfrm>
            <a:prstGeom prst="rect">
              <a:avLst/>
            </a:prstGeom>
            <a:solidFill>
              <a:srgbClr val="F1F5F9"/>
            </a:solidFill>
            <a:ln w="9525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5735478" y="3543763"/>
              <a:ext cx="1222357" cy="321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B7611A"/>
                  </a:solidFill>
                  <a:latin typeface="Arial"/>
                  <a:ea typeface="Arial"/>
                  <a:cs typeface="Arial"/>
                  <a:sym typeface="Arial"/>
                </a:rPr>
                <a:t>Transport finance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8193059" y="2379573"/>
              <a:ext cx="3795741" cy="95133"/>
            </a:xfrm>
            <a:prstGeom prst="rect">
              <a:avLst/>
            </a:prstGeom>
            <a:solidFill>
              <a:srgbClr val="276749"/>
            </a:solidFill>
            <a:ln w="12700" cap="flat" cmpd="sng">
              <a:solidFill>
                <a:srgbClr val="2767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8321728" y="2569839"/>
              <a:ext cx="746281" cy="848878"/>
            </a:xfrm>
            <a:prstGeom prst="rect">
              <a:avLst/>
            </a:prstGeom>
            <a:solidFill>
              <a:srgbClr val="F1F5F9"/>
            </a:solidFill>
            <a:ln w="9525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8321728" y="2569839"/>
              <a:ext cx="746281" cy="848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276749"/>
                  </a:solidFill>
                  <a:latin typeface="Arial"/>
                  <a:ea typeface="Arial"/>
                  <a:cs typeface="Arial"/>
                  <a:sym typeface="Arial"/>
                </a:rPr>
                <a:t>CEERD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9158078" y="2569839"/>
              <a:ext cx="2702053" cy="512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1A202C"/>
                  </a:solidFill>
                  <a:latin typeface="Calibri"/>
                  <a:ea typeface="Calibri"/>
                  <a:cs typeface="Calibri"/>
                  <a:sym typeface="Calibri"/>
                </a:rPr>
                <a:t>Centre for Energy, Environment &amp; Resources Dev.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9158078" y="3008913"/>
              <a:ext cx="2702053" cy="321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0" u="none" strike="noStrike" cap="none">
                  <a:solidFill>
                    <a:srgbClr val="718096"/>
                  </a:solidFill>
                  <a:latin typeface="Arial"/>
                  <a:ea typeface="Arial"/>
                  <a:cs typeface="Arial"/>
                  <a:sym typeface="Arial"/>
                </a:rPr>
                <a:t>Bangkok, Thailand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8321728" y="3433352"/>
              <a:ext cx="3538402" cy="26344"/>
            </a:xfrm>
            <a:prstGeom prst="rect">
              <a:avLst/>
            </a:prstGeom>
            <a:solidFill>
              <a:srgbClr val="DDE3EA"/>
            </a:solidFill>
            <a:ln w="12700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8321728" y="3543763"/>
              <a:ext cx="1222357" cy="321988"/>
            </a:xfrm>
            <a:prstGeom prst="rect">
              <a:avLst/>
            </a:prstGeom>
            <a:solidFill>
              <a:srgbClr val="F1F5F9"/>
            </a:solidFill>
            <a:ln w="9525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8321728" y="3543763"/>
              <a:ext cx="1222357" cy="321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276749"/>
                  </a:solidFill>
                  <a:latin typeface="Arial"/>
                  <a:ea typeface="Arial"/>
                  <a:cs typeface="Arial"/>
                  <a:sym typeface="Arial"/>
                </a:rPr>
                <a:t>Thailand/GMS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4"/>
            <p:cNvSpPr/>
            <p:nvPr/>
          </p:nvSpPr>
          <p:spPr>
            <a:xfrm>
              <a:off x="9634154" y="3543763"/>
              <a:ext cx="1222357" cy="321988"/>
            </a:xfrm>
            <a:prstGeom prst="rect">
              <a:avLst/>
            </a:prstGeom>
            <a:solidFill>
              <a:srgbClr val="F1F5F9"/>
            </a:solidFill>
            <a:ln w="9525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9634154" y="3543763"/>
              <a:ext cx="1222357" cy="321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276749"/>
                  </a:solidFill>
                  <a:latin typeface="Arial"/>
                  <a:ea typeface="Arial"/>
                  <a:cs typeface="Arial"/>
                  <a:sym typeface="Arial"/>
                </a:rPr>
                <a:t>Energy nexus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2" name="Google Shape;432;p14"/>
          <p:cNvGrpSpPr/>
          <p:nvPr/>
        </p:nvGrpSpPr>
        <p:grpSpPr>
          <a:xfrm>
            <a:off x="564750" y="4220671"/>
            <a:ext cx="3740393" cy="1542306"/>
            <a:chOff x="491884" y="4194813"/>
            <a:chExt cx="2697480" cy="930236"/>
          </a:xfrm>
        </p:grpSpPr>
        <p:sp>
          <p:nvSpPr>
            <p:cNvPr id="433" name="Google Shape;433;p14"/>
            <p:cNvSpPr/>
            <p:nvPr/>
          </p:nvSpPr>
          <p:spPr>
            <a:xfrm>
              <a:off x="491884" y="4194813"/>
              <a:ext cx="2697480" cy="59436"/>
            </a:xfrm>
            <a:prstGeom prst="rect">
              <a:avLst/>
            </a:prstGeom>
            <a:solidFill>
              <a:srgbClr val="B7611A"/>
            </a:solidFill>
            <a:ln w="12700" cap="flat" cmpd="sng">
              <a:solidFill>
                <a:srgbClr val="B761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4"/>
            <p:cNvSpPr/>
            <p:nvPr/>
          </p:nvSpPr>
          <p:spPr>
            <a:xfrm>
              <a:off x="583324" y="4313685"/>
              <a:ext cx="530352" cy="530352"/>
            </a:xfrm>
            <a:prstGeom prst="rect">
              <a:avLst/>
            </a:prstGeom>
            <a:solidFill>
              <a:srgbClr val="F1F5F9"/>
            </a:solidFill>
            <a:ln w="9525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583324" y="4313685"/>
              <a:ext cx="530352" cy="530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B7611A"/>
                  </a:solidFill>
                  <a:latin typeface="Calibri"/>
                  <a:ea typeface="Calibri"/>
                  <a:cs typeface="Calibri"/>
                  <a:sym typeface="Calibri"/>
                </a:rPr>
                <a:t>SDPI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4"/>
            <p:cNvSpPr/>
            <p:nvPr/>
          </p:nvSpPr>
          <p:spPr>
            <a:xfrm>
              <a:off x="1177684" y="4313685"/>
              <a:ext cx="1920240" cy="320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1A202C"/>
                  </a:solidFill>
                  <a:latin typeface="Calibri"/>
                  <a:ea typeface="Calibri"/>
                  <a:cs typeface="Calibri"/>
                  <a:sym typeface="Calibri"/>
                </a:rPr>
                <a:t>Sustainable Development Policy Institute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1177684" y="4588005"/>
              <a:ext cx="1920240" cy="20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0" u="none" strike="noStrike" cap="none">
                  <a:solidFill>
                    <a:srgbClr val="718096"/>
                  </a:solidFill>
                  <a:latin typeface="Calibri"/>
                  <a:ea typeface="Calibri"/>
                  <a:cs typeface="Calibri"/>
                  <a:sym typeface="Calibri"/>
                </a:rPr>
                <a:t>Islamabad, Pakistan  ·  Est. 1992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583324" y="4853181"/>
              <a:ext cx="2514600" cy="16459"/>
            </a:xfrm>
            <a:prstGeom prst="rect">
              <a:avLst/>
            </a:prstGeom>
            <a:solidFill>
              <a:srgbClr val="DDE3EA"/>
            </a:solidFill>
            <a:ln w="12700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583324" y="4923881"/>
              <a:ext cx="868680" cy="201168"/>
            </a:xfrm>
            <a:prstGeom prst="rect">
              <a:avLst/>
            </a:prstGeom>
            <a:solidFill>
              <a:srgbClr val="F1F5F9"/>
            </a:solidFill>
            <a:ln w="9525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583324" y="4923881"/>
              <a:ext cx="868680" cy="20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B7611A"/>
                  </a:solidFill>
                  <a:latin typeface="Calibri"/>
                  <a:ea typeface="Calibri"/>
                  <a:cs typeface="Calibri"/>
                  <a:sym typeface="Calibri"/>
                </a:rPr>
                <a:t>Pakistan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1516012" y="4923881"/>
              <a:ext cx="868680" cy="201168"/>
            </a:xfrm>
            <a:prstGeom prst="rect">
              <a:avLst/>
            </a:prstGeom>
            <a:solidFill>
              <a:srgbClr val="F1F5F9"/>
            </a:solidFill>
            <a:ln w="9525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1516012" y="4923881"/>
              <a:ext cx="868680" cy="20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B7611A"/>
                  </a:solidFill>
                  <a:latin typeface="Calibri"/>
                  <a:ea typeface="Calibri"/>
                  <a:cs typeface="Calibri"/>
                  <a:sym typeface="Calibri"/>
                </a:rPr>
                <a:t>Regional SAARC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3" name="Google Shape;443;p14"/>
          <p:cNvGrpSpPr/>
          <p:nvPr/>
        </p:nvGrpSpPr>
        <p:grpSpPr>
          <a:xfrm>
            <a:off x="4393898" y="4217966"/>
            <a:ext cx="3740393" cy="1851368"/>
            <a:chOff x="4577470" y="4260414"/>
            <a:chExt cx="4023360" cy="956779"/>
          </a:xfrm>
        </p:grpSpPr>
        <p:sp>
          <p:nvSpPr>
            <p:cNvPr id="444" name="Google Shape;444;p14"/>
            <p:cNvSpPr/>
            <p:nvPr/>
          </p:nvSpPr>
          <p:spPr>
            <a:xfrm>
              <a:off x="4577470" y="4260414"/>
              <a:ext cx="4023360" cy="41221"/>
            </a:xfrm>
            <a:prstGeom prst="rect">
              <a:avLst/>
            </a:prstGeom>
            <a:solidFill>
              <a:srgbClr val="9B2335"/>
            </a:solidFill>
            <a:ln w="12700" cap="flat" cmpd="sng">
              <a:solidFill>
                <a:srgbClr val="9B23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4668910" y="4379286"/>
              <a:ext cx="530352" cy="410885"/>
            </a:xfrm>
            <a:prstGeom prst="rect">
              <a:avLst/>
            </a:prstGeom>
            <a:solidFill>
              <a:srgbClr val="F1F5F9"/>
            </a:solidFill>
            <a:ln w="9525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4668910" y="4379286"/>
              <a:ext cx="530352" cy="530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9B2335"/>
                  </a:solidFill>
                  <a:latin typeface="Arial"/>
                  <a:ea typeface="Arial"/>
                  <a:cs typeface="Arial"/>
                  <a:sym typeface="Arial"/>
                </a:rPr>
                <a:t>GGGI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5263270" y="4379286"/>
              <a:ext cx="3246120" cy="320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1A202C"/>
                  </a:solidFill>
                  <a:latin typeface="Calibri"/>
                  <a:ea typeface="Calibri"/>
                  <a:cs typeface="Calibri"/>
                  <a:sym typeface="Calibri"/>
                </a:rPr>
                <a:t>Global Green Growth Institute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5263270" y="4653606"/>
              <a:ext cx="3246120" cy="20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0" u="none" strike="noStrike" cap="none">
                  <a:solidFill>
                    <a:srgbClr val="718096"/>
                  </a:solidFill>
                  <a:latin typeface="Arial"/>
                  <a:ea typeface="Arial"/>
                  <a:cs typeface="Arial"/>
                  <a:sym typeface="Arial"/>
                </a:rPr>
                <a:t>Seoul + 40 countries incl. Nepal, Bangladesh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4668910" y="4918782"/>
              <a:ext cx="3840480" cy="16459"/>
            </a:xfrm>
            <a:prstGeom prst="rect">
              <a:avLst/>
            </a:prstGeom>
            <a:solidFill>
              <a:srgbClr val="DDE3EA"/>
            </a:solidFill>
            <a:ln w="12700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4668910" y="5016025"/>
              <a:ext cx="1222090" cy="201168"/>
            </a:xfrm>
            <a:prstGeom prst="rect">
              <a:avLst/>
            </a:prstGeom>
            <a:solidFill>
              <a:srgbClr val="F1F5F9"/>
            </a:solidFill>
            <a:ln w="9525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4668910" y="5016025"/>
              <a:ext cx="1222090" cy="20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9B2335"/>
                  </a:solidFill>
                  <a:latin typeface="Arial"/>
                  <a:ea typeface="Arial"/>
                  <a:cs typeface="Arial"/>
                  <a:sym typeface="Arial"/>
                </a:rPr>
                <a:t>Intergovernmental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6056947" y="5016025"/>
              <a:ext cx="1391130" cy="201168"/>
            </a:xfrm>
            <a:prstGeom prst="rect">
              <a:avLst/>
            </a:prstGeom>
            <a:solidFill>
              <a:srgbClr val="F1F5F9"/>
            </a:solidFill>
            <a:ln w="9525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6056947" y="5016025"/>
              <a:ext cx="1391128" cy="20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9B2335"/>
                  </a:solidFill>
                  <a:latin typeface="Arial"/>
                  <a:ea typeface="Arial"/>
                  <a:cs typeface="Arial"/>
                  <a:sym typeface="Arial"/>
                </a:rPr>
                <a:t>IPT electrification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7640710" y="5011828"/>
              <a:ext cx="868680" cy="201168"/>
            </a:xfrm>
            <a:prstGeom prst="rect">
              <a:avLst/>
            </a:prstGeom>
            <a:solidFill>
              <a:srgbClr val="F1F5F9"/>
            </a:solidFill>
            <a:ln w="9525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7614024" y="5012393"/>
              <a:ext cx="922051" cy="20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9B2335"/>
                  </a:solidFill>
                  <a:latin typeface="Arial"/>
                  <a:ea typeface="Arial"/>
                  <a:cs typeface="Arial"/>
                  <a:sym typeface="Arial"/>
                </a:rPr>
                <a:t>Blended finance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14"/>
          <p:cNvGrpSpPr/>
          <p:nvPr/>
        </p:nvGrpSpPr>
        <p:grpSpPr>
          <a:xfrm>
            <a:off x="8259074" y="4217970"/>
            <a:ext cx="3729726" cy="1879815"/>
            <a:chOff x="-4227719" y="4055901"/>
            <a:chExt cx="4023360" cy="917695"/>
          </a:xfrm>
        </p:grpSpPr>
        <p:sp>
          <p:nvSpPr>
            <p:cNvPr id="457" name="Google Shape;457;p14"/>
            <p:cNvSpPr/>
            <p:nvPr/>
          </p:nvSpPr>
          <p:spPr>
            <a:xfrm>
              <a:off x="-4227719" y="4055901"/>
              <a:ext cx="4023360" cy="45372"/>
            </a:xfrm>
            <a:prstGeom prst="rect">
              <a:avLst/>
            </a:prstGeom>
            <a:solidFill>
              <a:srgbClr val="9B2335"/>
            </a:solidFill>
            <a:ln w="12700" cap="flat" cmpd="sng">
              <a:solidFill>
                <a:srgbClr val="9B23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-4136278" y="4174773"/>
              <a:ext cx="530352" cy="405028"/>
            </a:xfrm>
            <a:prstGeom prst="rect">
              <a:avLst/>
            </a:prstGeom>
            <a:solidFill>
              <a:srgbClr val="F1F5F9"/>
            </a:solidFill>
            <a:ln w="9525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-4136279" y="4174773"/>
              <a:ext cx="530352" cy="530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9B2335"/>
                  </a:solidFill>
                  <a:latin typeface="Arial"/>
                  <a:ea typeface="Arial"/>
                  <a:cs typeface="Arial"/>
                  <a:sym typeface="Arial"/>
                </a:rPr>
                <a:t>ADB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-3541919" y="4174773"/>
              <a:ext cx="3246120" cy="320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1A202C"/>
                  </a:solidFill>
                  <a:latin typeface="Calibri"/>
                  <a:ea typeface="Calibri"/>
                  <a:cs typeface="Calibri"/>
                  <a:sym typeface="Calibri"/>
                </a:rPr>
                <a:t>Asian Development Bank — Sustainable Transport Division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-3541919" y="4449093"/>
              <a:ext cx="3246120" cy="20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0" u="none" strike="noStrike" cap="none">
                  <a:solidFill>
                    <a:srgbClr val="718096"/>
                  </a:solidFill>
                  <a:latin typeface="Arial"/>
                  <a:ea typeface="Arial"/>
                  <a:cs typeface="Arial"/>
                  <a:sym typeface="Arial"/>
                </a:rPr>
                <a:t>Manila, Philippines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-4136279" y="4714269"/>
              <a:ext cx="3840480" cy="16459"/>
            </a:xfrm>
            <a:prstGeom prst="rect">
              <a:avLst/>
            </a:prstGeom>
            <a:solidFill>
              <a:srgbClr val="DDE3EA"/>
            </a:solidFill>
            <a:ln w="12700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-4111368" y="4771738"/>
              <a:ext cx="984022" cy="201168"/>
            </a:xfrm>
            <a:prstGeom prst="rect">
              <a:avLst/>
            </a:prstGeom>
            <a:solidFill>
              <a:srgbClr val="F1F5F9"/>
            </a:solidFill>
            <a:ln w="9525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-4111368" y="4771738"/>
              <a:ext cx="1036449" cy="20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9B2335"/>
                  </a:solidFill>
                  <a:latin typeface="Arial"/>
                  <a:ea typeface="Arial"/>
                  <a:cs typeface="Arial"/>
                  <a:sym typeface="Arial"/>
                </a:rPr>
                <a:t>Multilateral bank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-2900030" y="4768360"/>
              <a:ext cx="1324277" cy="201168"/>
            </a:xfrm>
            <a:prstGeom prst="rect">
              <a:avLst/>
            </a:prstGeom>
            <a:solidFill>
              <a:srgbClr val="F1F5F9"/>
            </a:solidFill>
            <a:ln w="9525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-2820842" y="4769272"/>
              <a:ext cx="1184578" cy="20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9B2335"/>
                  </a:solidFill>
                  <a:latin typeface="Arial"/>
                  <a:ea typeface="Arial"/>
                  <a:cs typeface="Arial"/>
                  <a:sym typeface="Arial"/>
                </a:rPr>
                <a:t>Transport finance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-1461375" y="4772428"/>
              <a:ext cx="1165576" cy="201168"/>
            </a:xfrm>
            <a:prstGeom prst="rect">
              <a:avLst/>
            </a:prstGeom>
            <a:solidFill>
              <a:srgbClr val="F1F5F9"/>
            </a:solidFill>
            <a:ln w="9525" cap="flat" cmpd="sng">
              <a:solidFill>
                <a:srgbClr val="DDE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-1488136" y="4769133"/>
              <a:ext cx="1192338" cy="20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9B2335"/>
                  </a:solidFill>
                  <a:latin typeface="Arial"/>
                  <a:ea typeface="Arial"/>
                  <a:cs typeface="Arial"/>
                  <a:sym typeface="Arial"/>
                </a:rPr>
                <a:t>IPT programs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5"/>
          <p:cNvSpPr txBox="1">
            <a:spLocks noGrp="1"/>
          </p:cNvSpPr>
          <p:nvPr>
            <p:ph type="body" idx="2"/>
          </p:nvPr>
        </p:nvSpPr>
        <p:spPr>
          <a:xfrm>
            <a:off x="395707" y="6475388"/>
            <a:ext cx="97407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00"/>
              <a:buNone/>
            </a:pPr>
            <a:endParaRPr/>
          </a:p>
        </p:txBody>
      </p:sp>
      <p:pic>
        <p:nvPicPr>
          <p:cNvPr id="475" name="Google Shape;475;p15"/>
          <p:cNvPicPr preferRelativeResize="0"/>
          <p:nvPr/>
        </p:nvPicPr>
        <p:blipFill rotWithShape="1">
          <a:blip r:embed="rId3">
            <a:alphaModFix/>
          </a:blip>
          <a:srcRect t="7290" b="8911"/>
          <a:stretch/>
        </p:blipFill>
        <p:spPr>
          <a:xfrm>
            <a:off x="395707" y="762129"/>
            <a:ext cx="3611420" cy="1480458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5"/>
          <p:cNvSpPr txBox="1"/>
          <p:nvPr/>
        </p:nvSpPr>
        <p:spPr>
          <a:xfrm>
            <a:off x="319956" y="330974"/>
            <a:ext cx="48703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Key Convening and collaboration platforms </a:t>
            </a:r>
            <a:endParaRPr sz="2000" b="1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5"/>
          <p:cNvSpPr txBox="1"/>
          <p:nvPr/>
        </p:nvSpPr>
        <p:spPr>
          <a:xfrm>
            <a:off x="4132009" y="910704"/>
            <a:ext cx="18143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Urban Mobility India conference – 2026 and 2027 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8" name="Google Shape;47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963" y="2295603"/>
            <a:ext cx="3617164" cy="1460839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15"/>
          <p:cNvSpPr txBox="1"/>
          <p:nvPr/>
        </p:nvSpPr>
        <p:spPr>
          <a:xfrm>
            <a:off x="4149519" y="2407450"/>
            <a:ext cx="208157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sixth Regional Comprehensive Economic Partnership (RCEP) Summit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5"/>
          <p:cNvSpPr/>
          <p:nvPr/>
        </p:nvSpPr>
        <p:spPr>
          <a:xfrm>
            <a:off x="4165244" y="3918224"/>
            <a:ext cx="178106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6th IRF Asia-Pacific Regional Congress &amp; 13th Malaysian Road Conference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1" name="Google Shape;48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6079" y="3829077"/>
            <a:ext cx="3611048" cy="113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15" descr="India's BRICS Presidency 2026: Role, Significa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6686" y="5036519"/>
            <a:ext cx="3008539" cy="1215168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15"/>
          <p:cNvSpPr/>
          <p:nvPr/>
        </p:nvSpPr>
        <p:spPr>
          <a:xfrm>
            <a:off x="4132009" y="5196806"/>
            <a:ext cx="178106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BOSCH granted project- benefits of PT systems, sides of BRICS events 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5"/>
          <p:cNvSpPr txBox="1"/>
          <p:nvPr/>
        </p:nvSpPr>
        <p:spPr>
          <a:xfrm>
            <a:off x="6373500" y="330975"/>
            <a:ext cx="5595900" cy="5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Key Publications –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A59"/>
              </a:buClr>
              <a:buSzPts val="1600"/>
              <a:buFont typeface="Calibri"/>
              <a:buAutoNum type="arabicPeriod"/>
            </a:pPr>
            <a:r>
              <a:rPr lang="en-IN" sz="1600" b="1">
                <a:solidFill>
                  <a:srgbClr val="595A59"/>
                </a:solidFill>
                <a:latin typeface="Calibri"/>
                <a:ea typeface="Calibri"/>
                <a:cs typeface="Calibri"/>
                <a:sym typeface="Calibri"/>
              </a:rPr>
              <a:t>Public Transport in LMIC countries</a:t>
            </a:r>
            <a:endParaRPr sz="1600" b="1">
              <a:solidFill>
                <a:srgbClr val="595A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A59"/>
              </a:buClr>
              <a:buSzPts val="1600"/>
              <a:buFont typeface="Calibri"/>
              <a:buAutoNum type="arabicPeriod"/>
            </a:pPr>
            <a:r>
              <a:rPr lang="en-IN" sz="1600" b="1">
                <a:solidFill>
                  <a:srgbClr val="595A59"/>
                </a:solidFill>
                <a:latin typeface="Calibri"/>
                <a:ea typeface="Calibri"/>
                <a:cs typeface="Calibri"/>
                <a:sym typeface="Calibri"/>
              </a:rPr>
              <a:t>Inequalities in Mobility and Transport </a:t>
            </a:r>
            <a:endParaRPr sz="1600" b="1">
              <a:solidFill>
                <a:srgbClr val="595A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OPEDs / </a:t>
            </a:r>
            <a:r>
              <a:rPr lang="en-IN" sz="20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BLOGs- 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A59"/>
              </a:buClr>
              <a:buSzPts val="1600"/>
              <a:buFont typeface="Calibri"/>
              <a:buChar char="●"/>
            </a:pPr>
            <a:r>
              <a:rPr lang="en-IN" sz="1600" b="1" i="0" u="none" strike="noStrike" cap="none">
                <a:solidFill>
                  <a:srgbClr val="595A59"/>
                </a:solidFill>
                <a:latin typeface="Calibri"/>
                <a:ea typeface="Calibri"/>
                <a:cs typeface="Calibri"/>
                <a:sym typeface="Calibri"/>
              </a:rPr>
              <a:t>Maxing out benefits: Accelerating Bus D</a:t>
            </a:r>
            <a:r>
              <a:rPr lang="en-IN" sz="1600" b="1">
                <a:solidFill>
                  <a:srgbClr val="595A59"/>
                </a:solidFill>
                <a:latin typeface="Calibri"/>
                <a:ea typeface="Calibri"/>
                <a:cs typeface="Calibri"/>
                <a:sym typeface="Calibri"/>
              </a:rPr>
              <a:t>eployments</a:t>
            </a:r>
            <a:r>
              <a:rPr lang="en-IN" sz="1600" b="1" i="0" u="none" strike="noStrike" cap="none">
                <a:solidFill>
                  <a:srgbClr val="595A59"/>
                </a:solidFill>
                <a:latin typeface="Calibri"/>
                <a:ea typeface="Calibri"/>
                <a:cs typeface="Calibri"/>
                <a:sym typeface="Calibri"/>
              </a:rPr>
              <a:t> in LMIC</a:t>
            </a:r>
            <a:endParaRPr sz="1600" b="1" i="0" u="none" strike="noStrike" cap="none">
              <a:solidFill>
                <a:srgbClr val="595A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A59"/>
              </a:buClr>
              <a:buSzPts val="1600"/>
              <a:buFont typeface="Calibri"/>
              <a:buChar char="●"/>
            </a:pPr>
            <a:r>
              <a:rPr lang="en-IN" sz="1600" b="1">
                <a:solidFill>
                  <a:srgbClr val="595A59"/>
                </a:solidFill>
                <a:latin typeface="Calibri"/>
                <a:ea typeface="Calibri"/>
                <a:cs typeface="Calibri"/>
                <a:sym typeface="Calibri"/>
              </a:rPr>
              <a:t>E - IPTs : Game changer in Global South</a:t>
            </a:r>
            <a:endParaRPr sz="1600" b="1">
              <a:solidFill>
                <a:srgbClr val="595A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A59"/>
              </a:buClr>
              <a:buSzPts val="1600"/>
              <a:buFont typeface="Calibri"/>
              <a:buChar char="●"/>
            </a:pPr>
            <a:r>
              <a:rPr lang="en-IN" sz="1600" b="1">
                <a:solidFill>
                  <a:srgbClr val="595A59"/>
                </a:solidFill>
                <a:latin typeface="Calibri"/>
                <a:ea typeface="Calibri"/>
                <a:cs typeface="Calibri"/>
                <a:sym typeface="Calibri"/>
              </a:rPr>
              <a:t>Maxing out the Middle - Microbuses in Global South as solution</a:t>
            </a:r>
            <a:endParaRPr sz="1600" b="1">
              <a:solidFill>
                <a:srgbClr val="595A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A59"/>
              </a:buClr>
              <a:buSzPts val="1600"/>
              <a:buFont typeface="Calibri"/>
              <a:buChar char="●"/>
            </a:pPr>
            <a:r>
              <a:rPr lang="en-IN" sz="1600" b="1">
                <a:solidFill>
                  <a:srgbClr val="595A59"/>
                </a:solidFill>
                <a:latin typeface="Calibri"/>
                <a:ea typeface="Calibri"/>
                <a:cs typeface="Calibri"/>
                <a:sym typeface="Calibri"/>
              </a:rPr>
              <a:t>Missing Middle in India - Where are our micro and mini-buses?</a:t>
            </a:r>
            <a:endParaRPr sz="1600" b="1">
              <a:solidFill>
                <a:srgbClr val="595A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Journal Articles -  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A59"/>
              </a:buClr>
              <a:buSzPts val="1600"/>
              <a:buFont typeface="Calibri"/>
              <a:buAutoNum type="arabicPeriod"/>
            </a:pPr>
            <a:r>
              <a:rPr lang="en-IN" sz="1600" b="1" i="0" u="none" strike="noStrike" cap="none">
                <a:solidFill>
                  <a:srgbClr val="595A59"/>
                </a:solidFill>
                <a:latin typeface="Calibri"/>
                <a:ea typeface="Calibri"/>
                <a:cs typeface="Calibri"/>
                <a:sym typeface="Calibri"/>
              </a:rPr>
              <a:t>Accelerating the Electrification in Public Transport and Para-Transit in cities of South and South-East Asia </a:t>
            </a:r>
            <a:endParaRPr sz="1600" b="1" i="0" u="none" strike="noStrike" cap="none">
              <a:solidFill>
                <a:srgbClr val="595A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A59"/>
              </a:buClr>
              <a:buSzPts val="1600"/>
              <a:buFont typeface="Calibri"/>
              <a:buAutoNum type="arabicPeriod"/>
            </a:pPr>
            <a:r>
              <a:rPr lang="en-IN" sz="1600" b="1">
                <a:solidFill>
                  <a:srgbClr val="595A59"/>
                </a:solidFill>
                <a:latin typeface="Calibri"/>
                <a:ea typeface="Calibri"/>
                <a:cs typeface="Calibri"/>
                <a:sym typeface="Calibri"/>
              </a:rPr>
              <a:t>Inequalities in Indian Mobility </a:t>
            </a:r>
            <a:endParaRPr sz="1600" b="1">
              <a:solidFill>
                <a:srgbClr val="595A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A59"/>
              </a:buClr>
              <a:buSzPts val="1600"/>
              <a:buFont typeface="Calibri"/>
              <a:buAutoNum type="arabicPeriod"/>
            </a:pPr>
            <a:r>
              <a:rPr lang="en-IN" sz="1600" b="1">
                <a:solidFill>
                  <a:srgbClr val="595A59"/>
                </a:solidFill>
                <a:latin typeface="Calibri"/>
                <a:ea typeface="Calibri"/>
                <a:cs typeface="Calibri"/>
                <a:sym typeface="Calibri"/>
              </a:rPr>
              <a:t>Economic impacts of electrification for clean air in Delhi-NCR region.</a:t>
            </a:r>
            <a:endParaRPr sz="1600" b="1">
              <a:solidFill>
                <a:srgbClr val="595A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6"/>
          <p:cNvSpPr txBox="1">
            <a:spLocks noGrp="1"/>
          </p:cNvSpPr>
          <p:nvPr>
            <p:ph type="body" idx="1"/>
          </p:nvPr>
        </p:nvSpPr>
        <p:spPr>
          <a:xfrm>
            <a:off x="826800" y="942160"/>
            <a:ext cx="10538400" cy="47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SzPts val="2200"/>
              <a:buNone/>
            </a:pP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SzPts val="2200"/>
              <a:buNone/>
            </a:pP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SzPts val="2200"/>
              <a:buNone/>
            </a:pP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SzPts val="2200"/>
              <a:buNone/>
            </a:pP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</a:pPr>
            <a:r>
              <a:rPr lang="en-IN" sz="2400" b="1">
                <a:solidFill>
                  <a:schemeClr val="accent1"/>
                </a:solidFill>
              </a:rPr>
              <a:t>Thank you</a:t>
            </a: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None/>
            </a:pPr>
            <a:r>
              <a:rPr lang="en-IN"/>
              <a:t>ceew.in | @CEEWIndia</a:t>
            </a:r>
            <a:endParaRPr/>
          </a:p>
        </p:txBody>
      </p:sp>
      <p:sp>
        <p:nvSpPr>
          <p:cNvPr id="490" name="Google Shape;490;p16"/>
          <p:cNvSpPr txBox="1">
            <a:spLocks noGrp="1"/>
          </p:cNvSpPr>
          <p:nvPr>
            <p:ph type="sldNum" idx="4294967295"/>
          </p:nvPr>
        </p:nvSpPr>
        <p:spPr>
          <a:xfrm>
            <a:off x="-276585" y="6235395"/>
            <a:ext cx="77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16</a:t>
            </a:fld>
            <a:r>
              <a:rPr lang="en-IN"/>
              <a:t>|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g3d0cb051cc0_3_84"/>
          <p:cNvGrpSpPr/>
          <p:nvPr/>
        </p:nvGrpSpPr>
        <p:grpSpPr>
          <a:xfrm>
            <a:off x="3601679" y="639329"/>
            <a:ext cx="8148552" cy="4804012"/>
            <a:chOff x="3672379" y="676554"/>
            <a:chExt cx="8148552" cy="4804012"/>
          </a:xfrm>
        </p:grpSpPr>
        <p:pic>
          <p:nvPicPr>
            <p:cNvPr id="61" name="Google Shape;61;g3d0cb051cc0_3_84"/>
            <p:cNvPicPr preferRelativeResize="0"/>
            <p:nvPr/>
          </p:nvPicPr>
          <p:blipFill rotWithShape="1">
            <a:blip r:embed="rId3">
              <a:alphaModFix/>
            </a:blip>
            <a:srcRect l="18989"/>
            <a:stretch/>
          </p:blipFill>
          <p:spPr>
            <a:xfrm>
              <a:off x="3672379" y="676554"/>
              <a:ext cx="8148552" cy="48040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Google Shape;62;g3d0cb051cc0_3_84"/>
            <p:cNvSpPr/>
            <p:nvPr/>
          </p:nvSpPr>
          <p:spPr>
            <a:xfrm>
              <a:off x="5217189" y="1523052"/>
              <a:ext cx="531149" cy="297705"/>
            </a:xfrm>
            <a:custGeom>
              <a:avLst/>
              <a:gdLst/>
              <a:ahLst/>
              <a:cxnLst/>
              <a:rect l="l" t="t" r="r" b="b"/>
              <a:pathLst>
                <a:path w="531149" h="316707" extrusionOk="0">
                  <a:moveTo>
                    <a:pt x="47625" y="40482"/>
                  </a:moveTo>
                  <a:lnTo>
                    <a:pt x="47625" y="40482"/>
                  </a:lnTo>
                  <a:cubicBezTo>
                    <a:pt x="43656" y="46038"/>
                    <a:pt x="40255" y="52047"/>
                    <a:pt x="35719" y="57150"/>
                  </a:cubicBezTo>
                  <a:cubicBezTo>
                    <a:pt x="33818" y="59289"/>
                    <a:pt x="30460" y="59759"/>
                    <a:pt x="28575" y="61913"/>
                  </a:cubicBezTo>
                  <a:cubicBezTo>
                    <a:pt x="24806" y="66220"/>
                    <a:pt x="22225" y="71438"/>
                    <a:pt x="19050" y="76200"/>
                  </a:cubicBezTo>
                  <a:cubicBezTo>
                    <a:pt x="17463" y="78581"/>
                    <a:pt x="16669" y="81757"/>
                    <a:pt x="14288" y="83344"/>
                  </a:cubicBezTo>
                  <a:lnTo>
                    <a:pt x="0" y="92869"/>
                  </a:lnTo>
                  <a:cubicBezTo>
                    <a:pt x="794" y="119063"/>
                    <a:pt x="469" y="145314"/>
                    <a:pt x="2381" y="171450"/>
                  </a:cubicBezTo>
                  <a:cubicBezTo>
                    <a:pt x="2859" y="177978"/>
                    <a:pt x="5074" y="184290"/>
                    <a:pt x="7144" y="190500"/>
                  </a:cubicBezTo>
                  <a:cubicBezTo>
                    <a:pt x="7938" y="192881"/>
                    <a:pt x="7957" y="195684"/>
                    <a:pt x="9525" y="197644"/>
                  </a:cubicBezTo>
                  <a:cubicBezTo>
                    <a:pt x="15529" y="205149"/>
                    <a:pt x="28284" y="203859"/>
                    <a:pt x="35719" y="204788"/>
                  </a:cubicBezTo>
                  <a:cubicBezTo>
                    <a:pt x="36513" y="207169"/>
                    <a:pt x="38100" y="209422"/>
                    <a:pt x="38100" y="211932"/>
                  </a:cubicBezTo>
                  <a:cubicBezTo>
                    <a:pt x="38100" y="217544"/>
                    <a:pt x="35719" y="222988"/>
                    <a:pt x="35719" y="228600"/>
                  </a:cubicBezTo>
                  <a:cubicBezTo>
                    <a:pt x="35719" y="234426"/>
                    <a:pt x="40948" y="240024"/>
                    <a:pt x="45244" y="242888"/>
                  </a:cubicBezTo>
                  <a:cubicBezTo>
                    <a:pt x="47333" y="244280"/>
                    <a:pt x="50007" y="244475"/>
                    <a:pt x="52388" y="245269"/>
                  </a:cubicBezTo>
                  <a:cubicBezTo>
                    <a:pt x="53975" y="248444"/>
                    <a:pt x="55389" y="251712"/>
                    <a:pt x="57150" y="254794"/>
                  </a:cubicBezTo>
                  <a:cubicBezTo>
                    <a:pt x="58570" y="257279"/>
                    <a:pt x="60633" y="259378"/>
                    <a:pt x="61913" y="261938"/>
                  </a:cubicBezTo>
                  <a:cubicBezTo>
                    <a:pt x="63036" y="264183"/>
                    <a:pt x="62519" y="267307"/>
                    <a:pt x="64294" y="269082"/>
                  </a:cubicBezTo>
                  <a:cubicBezTo>
                    <a:pt x="68341" y="273129"/>
                    <a:pt x="73819" y="275432"/>
                    <a:pt x="78581" y="278607"/>
                  </a:cubicBezTo>
                  <a:cubicBezTo>
                    <a:pt x="80962" y="280194"/>
                    <a:pt x="83010" y="282464"/>
                    <a:pt x="85725" y="283369"/>
                  </a:cubicBezTo>
                  <a:lnTo>
                    <a:pt x="100013" y="288132"/>
                  </a:lnTo>
                  <a:lnTo>
                    <a:pt x="107156" y="290513"/>
                  </a:lnTo>
                  <a:cubicBezTo>
                    <a:pt x="109537" y="292894"/>
                    <a:pt x="111498" y="295789"/>
                    <a:pt x="114300" y="297657"/>
                  </a:cubicBezTo>
                  <a:cubicBezTo>
                    <a:pt x="116389" y="299049"/>
                    <a:pt x="119137" y="299049"/>
                    <a:pt x="121444" y="300038"/>
                  </a:cubicBezTo>
                  <a:cubicBezTo>
                    <a:pt x="141651" y="308697"/>
                    <a:pt x="120375" y="301695"/>
                    <a:pt x="140494" y="307182"/>
                  </a:cubicBezTo>
                  <a:cubicBezTo>
                    <a:pt x="146069" y="308702"/>
                    <a:pt x="151532" y="310645"/>
                    <a:pt x="157163" y="311944"/>
                  </a:cubicBezTo>
                  <a:cubicBezTo>
                    <a:pt x="162524" y="313181"/>
                    <a:pt x="183484" y="316045"/>
                    <a:pt x="188119" y="316707"/>
                  </a:cubicBezTo>
                  <a:cubicBezTo>
                    <a:pt x="215106" y="315913"/>
                    <a:pt x="242170" y="316507"/>
                    <a:pt x="269081" y="314325"/>
                  </a:cubicBezTo>
                  <a:cubicBezTo>
                    <a:pt x="271934" y="314094"/>
                    <a:pt x="273484" y="310385"/>
                    <a:pt x="276225" y="309563"/>
                  </a:cubicBezTo>
                  <a:cubicBezTo>
                    <a:pt x="281601" y="307950"/>
                    <a:pt x="287338" y="307976"/>
                    <a:pt x="292894" y="307182"/>
                  </a:cubicBezTo>
                  <a:cubicBezTo>
                    <a:pt x="296863" y="305594"/>
                    <a:pt x="300745" y="303771"/>
                    <a:pt x="304800" y="302419"/>
                  </a:cubicBezTo>
                  <a:cubicBezTo>
                    <a:pt x="322064" y="296664"/>
                    <a:pt x="328969" y="300953"/>
                    <a:pt x="352425" y="302419"/>
                  </a:cubicBezTo>
                  <a:cubicBezTo>
                    <a:pt x="354806" y="303213"/>
                    <a:pt x="357093" y="305213"/>
                    <a:pt x="359569" y="304800"/>
                  </a:cubicBezTo>
                  <a:cubicBezTo>
                    <a:pt x="368445" y="303321"/>
                    <a:pt x="367153" y="296985"/>
                    <a:pt x="369094" y="290513"/>
                  </a:cubicBezTo>
                  <a:cubicBezTo>
                    <a:pt x="370536" y="285704"/>
                    <a:pt x="369093" y="277812"/>
                    <a:pt x="373856" y="276225"/>
                  </a:cubicBezTo>
                  <a:cubicBezTo>
                    <a:pt x="378619" y="274638"/>
                    <a:pt x="383221" y="272447"/>
                    <a:pt x="388144" y="271463"/>
                  </a:cubicBezTo>
                  <a:cubicBezTo>
                    <a:pt x="392113" y="270669"/>
                    <a:pt x="396182" y="270272"/>
                    <a:pt x="400050" y="269082"/>
                  </a:cubicBezTo>
                  <a:cubicBezTo>
                    <a:pt x="406532" y="267088"/>
                    <a:pt x="412726" y="264256"/>
                    <a:pt x="419100" y="261938"/>
                  </a:cubicBezTo>
                  <a:cubicBezTo>
                    <a:pt x="421459" y="261080"/>
                    <a:pt x="423774" y="260006"/>
                    <a:pt x="426244" y="259557"/>
                  </a:cubicBezTo>
                  <a:cubicBezTo>
                    <a:pt x="432540" y="258412"/>
                    <a:pt x="438944" y="257969"/>
                    <a:pt x="445294" y="257175"/>
                  </a:cubicBezTo>
                  <a:cubicBezTo>
                    <a:pt x="454025" y="258763"/>
                    <a:pt x="462644" y="262675"/>
                    <a:pt x="471488" y="261938"/>
                  </a:cubicBezTo>
                  <a:cubicBezTo>
                    <a:pt x="473989" y="261730"/>
                    <a:pt x="472880" y="257101"/>
                    <a:pt x="473869" y="254794"/>
                  </a:cubicBezTo>
                  <a:cubicBezTo>
                    <a:pt x="478570" y="243824"/>
                    <a:pt x="477608" y="246292"/>
                    <a:pt x="485775" y="238125"/>
                  </a:cubicBezTo>
                  <a:cubicBezTo>
                    <a:pt x="486569" y="235744"/>
                    <a:pt x="488156" y="233492"/>
                    <a:pt x="488156" y="230982"/>
                  </a:cubicBezTo>
                  <a:cubicBezTo>
                    <a:pt x="488156" y="205243"/>
                    <a:pt x="488424" y="207971"/>
                    <a:pt x="483394" y="192882"/>
                  </a:cubicBezTo>
                  <a:cubicBezTo>
                    <a:pt x="484402" y="184817"/>
                    <a:pt x="485317" y="167377"/>
                    <a:pt x="490538" y="159544"/>
                  </a:cubicBezTo>
                  <a:cubicBezTo>
                    <a:pt x="492125" y="157163"/>
                    <a:pt x="493065" y="154188"/>
                    <a:pt x="495300" y="152400"/>
                  </a:cubicBezTo>
                  <a:cubicBezTo>
                    <a:pt x="497260" y="150832"/>
                    <a:pt x="500199" y="151141"/>
                    <a:pt x="502444" y="150019"/>
                  </a:cubicBezTo>
                  <a:cubicBezTo>
                    <a:pt x="520919" y="140783"/>
                    <a:pt x="498767" y="148865"/>
                    <a:pt x="516731" y="142875"/>
                  </a:cubicBezTo>
                  <a:cubicBezTo>
                    <a:pt x="519672" y="140670"/>
                    <a:pt x="530454" y="134235"/>
                    <a:pt x="531019" y="128588"/>
                  </a:cubicBezTo>
                  <a:cubicBezTo>
                    <a:pt x="531578" y="123003"/>
                    <a:pt x="530251" y="117295"/>
                    <a:pt x="528638" y="111919"/>
                  </a:cubicBezTo>
                  <a:cubicBezTo>
                    <a:pt x="526857" y="105981"/>
                    <a:pt x="520193" y="102083"/>
                    <a:pt x="516731" y="97632"/>
                  </a:cubicBezTo>
                  <a:cubicBezTo>
                    <a:pt x="513217" y="93114"/>
                    <a:pt x="507206" y="83344"/>
                    <a:pt x="507206" y="83344"/>
                  </a:cubicBezTo>
                  <a:cubicBezTo>
                    <a:pt x="501223" y="65393"/>
                    <a:pt x="509292" y="87514"/>
                    <a:pt x="500063" y="69057"/>
                  </a:cubicBezTo>
                  <a:cubicBezTo>
                    <a:pt x="498940" y="66812"/>
                    <a:pt x="498804" y="64158"/>
                    <a:pt x="497681" y="61913"/>
                  </a:cubicBezTo>
                  <a:cubicBezTo>
                    <a:pt x="495179" y="56908"/>
                    <a:pt x="490086" y="50978"/>
                    <a:pt x="485775" y="47625"/>
                  </a:cubicBezTo>
                  <a:cubicBezTo>
                    <a:pt x="481257" y="44111"/>
                    <a:pt x="471488" y="38100"/>
                    <a:pt x="471488" y="38100"/>
                  </a:cubicBezTo>
                  <a:cubicBezTo>
                    <a:pt x="469900" y="35719"/>
                    <a:pt x="468879" y="32841"/>
                    <a:pt x="466725" y="30957"/>
                  </a:cubicBezTo>
                  <a:cubicBezTo>
                    <a:pt x="446709" y="13443"/>
                    <a:pt x="459465" y="26135"/>
                    <a:pt x="445294" y="19050"/>
                  </a:cubicBezTo>
                  <a:cubicBezTo>
                    <a:pt x="428853" y="10830"/>
                    <a:pt x="448444" y="16861"/>
                    <a:pt x="428625" y="11907"/>
                  </a:cubicBezTo>
                  <a:cubicBezTo>
                    <a:pt x="426244" y="10319"/>
                    <a:pt x="424041" y="8424"/>
                    <a:pt x="421481" y="7144"/>
                  </a:cubicBezTo>
                  <a:cubicBezTo>
                    <a:pt x="417674" y="5240"/>
                    <a:pt x="408374" y="3400"/>
                    <a:pt x="404813" y="2382"/>
                  </a:cubicBezTo>
                  <a:cubicBezTo>
                    <a:pt x="402399" y="1692"/>
                    <a:pt x="400050" y="794"/>
                    <a:pt x="397669" y="0"/>
                  </a:cubicBezTo>
                  <a:cubicBezTo>
                    <a:pt x="390525" y="794"/>
                    <a:pt x="383328" y="1200"/>
                    <a:pt x="376238" y="2382"/>
                  </a:cubicBezTo>
                  <a:cubicBezTo>
                    <a:pt x="367260" y="3878"/>
                    <a:pt x="370178" y="5411"/>
                    <a:pt x="361950" y="9525"/>
                  </a:cubicBezTo>
                  <a:cubicBezTo>
                    <a:pt x="359705" y="10648"/>
                    <a:pt x="357228" y="11247"/>
                    <a:pt x="354806" y="11907"/>
                  </a:cubicBezTo>
                  <a:cubicBezTo>
                    <a:pt x="348491" y="13629"/>
                    <a:pt x="342106" y="15082"/>
                    <a:pt x="335756" y="16669"/>
                  </a:cubicBezTo>
                  <a:lnTo>
                    <a:pt x="326231" y="19050"/>
                  </a:lnTo>
                  <a:cubicBezTo>
                    <a:pt x="323056" y="20638"/>
                    <a:pt x="320030" y="22567"/>
                    <a:pt x="316706" y="23813"/>
                  </a:cubicBezTo>
                  <a:cubicBezTo>
                    <a:pt x="313642" y="24962"/>
                    <a:pt x="310108" y="24730"/>
                    <a:pt x="307181" y="26194"/>
                  </a:cubicBezTo>
                  <a:cubicBezTo>
                    <a:pt x="274432" y="42568"/>
                    <a:pt x="305504" y="31516"/>
                    <a:pt x="285750" y="38100"/>
                  </a:cubicBezTo>
                  <a:cubicBezTo>
                    <a:pt x="279400" y="37306"/>
                    <a:pt x="272996" y="36864"/>
                    <a:pt x="266700" y="35719"/>
                  </a:cubicBezTo>
                  <a:cubicBezTo>
                    <a:pt x="255078" y="33606"/>
                    <a:pt x="263655" y="33393"/>
                    <a:pt x="252413" y="28575"/>
                  </a:cubicBezTo>
                  <a:cubicBezTo>
                    <a:pt x="249405" y="27286"/>
                    <a:pt x="246035" y="27093"/>
                    <a:pt x="242888" y="26194"/>
                  </a:cubicBezTo>
                  <a:cubicBezTo>
                    <a:pt x="240474" y="25504"/>
                    <a:pt x="238125" y="24607"/>
                    <a:pt x="235744" y="23813"/>
                  </a:cubicBezTo>
                  <a:cubicBezTo>
                    <a:pt x="227806" y="24607"/>
                    <a:pt x="219828" y="25066"/>
                    <a:pt x="211931" y="26194"/>
                  </a:cubicBezTo>
                  <a:cubicBezTo>
                    <a:pt x="208691" y="26657"/>
                    <a:pt x="205601" y="27865"/>
                    <a:pt x="202406" y="28575"/>
                  </a:cubicBezTo>
                  <a:cubicBezTo>
                    <a:pt x="198455" y="29453"/>
                    <a:pt x="194469" y="30163"/>
                    <a:pt x="190500" y="30957"/>
                  </a:cubicBezTo>
                  <a:cubicBezTo>
                    <a:pt x="188119" y="32544"/>
                    <a:pt x="186036" y="34714"/>
                    <a:pt x="183356" y="35719"/>
                  </a:cubicBezTo>
                  <a:cubicBezTo>
                    <a:pt x="170554" y="40519"/>
                    <a:pt x="158798" y="36950"/>
                    <a:pt x="145256" y="35719"/>
                  </a:cubicBezTo>
                  <a:cubicBezTo>
                    <a:pt x="121522" y="29786"/>
                    <a:pt x="132662" y="32033"/>
                    <a:pt x="111919" y="28575"/>
                  </a:cubicBezTo>
                  <a:cubicBezTo>
                    <a:pt x="83958" y="31118"/>
                    <a:pt x="58341" y="38497"/>
                    <a:pt x="47625" y="40482"/>
                  </a:cubicBezTo>
                  <a:close/>
                </a:path>
              </a:pathLst>
            </a:custGeom>
            <a:solidFill>
              <a:srgbClr val="124888"/>
            </a:solidFill>
            <a:ln w="25400" cap="flat" cmpd="sng">
              <a:solidFill>
                <a:srgbClr val="124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Google Shape;63;g3d0cb051cc0_3_84"/>
          <p:cNvSpPr txBox="1">
            <a:spLocks noGrp="1"/>
          </p:cNvSpPr>
          <p:nvPr>
            <p:ph type="title"/>
          </p:nvPr>
        </p:nvSpPr>
        <p:spPr>
          <a:xfrm>
            <a:off x="395707" y="194428"/>
            <a:ext cx="112845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IN"/>
              <a:t>Urbanization Characteristics of South Asia </a:t>
            </a:r>
            <a:endParaRPr/>
          </a:p>
        </p:txBody>
      </p:sp>
      <p:sp>
        <p:nvSpPr>
          <p:cNvPr id="64" name="Google Shape;64;g3d0cb051cc0_3_84" descr="https://www.researchgate.net/profile/Florian-Krampe-2/publication/327728064/figure/fig1/AS:672201686671360@1537276779103/Regional-map-of-South-Asia-dark-blue-and-South-East-Asia-light-blue.png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3d0cb051cc0_3_84"/>
          <p:cNvSpPr txBox="1"/>
          <p:nvPr/>
        </p:nvSpPr>
        <p:spPr>
          <a:xfrm>
            <a:off x="252974" y="3678724"/>
            <a:ext cx="3598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Country – </a:t>
            </a:r>
            <a:r>
              <a:rPr lang="en-IN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India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Area-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3,287,263 </a:t>
            </a:r>
            <a:r>
              <a:rPr lang="en-I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sq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km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Population –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1476 </a:t>
            </a:r>
            <a:r>
              <a:rPr lang="en-IN" b="1" dirty="0">
                <a:latin typeface="Calibri"/>
                <a:ea typeface="Calibri"/>
                <a:cs typeface="Calibri"/>
                <a:sym typeface="Calibri"/>
              </a:rPr>
              <a:t>million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Urbanized area-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39.88 per cent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Avg</a:t>
            </a: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Density–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449 pp/</a:t>
            </a:r>
            <a:r>
              <a:rPr lang="en-I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sq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km 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g3d0cb051cc0_3_84"/>
          <p:cNvSpPr txBox="1"/>
          <p:nvPr/>
        </p:nvSpPr>
        <p:spPr>
          <a:xfrm>
            <a:off x="272563" y="2312264"/>
            <a:ext cx="3329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Country – </a:t>
            </a:r>
            <a:r>
              <a:rPr lang="en-IN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Pakistan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Area-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881913 </a:t>
            </a:r>
            <a:r>
              <a:rPr lang="en-I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sq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km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Population – </a:t>
            </a:r>
            <a:r>
              <a:rPr lang="en-IN" sz="14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r>
              <a:rPr lang="en-IN" b="1" dirty="0"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b="1" dirty="0">
                <a:latin typeface="Calibri"/>
                <a:ea typeface="Calibri"/>
                <a:cs typeface="Calibri"/>
                <a:sym typeface="Calibri"/>
              </a:rPr>
              <a:t>million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Urbanized area-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39.88 per cent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Avg</a:t>
            </a: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Density–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294 pp/</a:t>
            </a:r>
            <a:r>
              <a:rPr lang="en-I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sq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km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g3d0cb051cc0_3_84"/>
          <p:cNvSpPr txBox="1"/>
          <p:nvPr/>
        </p:nvSpPr>
        <p:spPr>
          <a:xfrm>
            <a:off x="282331" y="978042"/>
            <a:ext cx="3107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Country – </a:t>
            </a:r>
            <a:r>
              <a:rPr lang="en-IN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Afghanistan </a:t>
            </a: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Area- 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652230 </a:t>
            </a:r>
            <a:r>
              <a:rPr lang="en-I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sq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km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Population –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IN" b="1" dirty="0">
                <a:latin typeface="Calibri"/>
                <a:ea typeface="Calibri"/>
                <a:cs typeface="Calibri"/>
                <a:sym typeface="Calibri"/>
              </a:rPr>
              <a:t>5 million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Urbanized area- 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26.21 per cent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Avg</a:t>
            </a: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Density –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69 pp/</a:t>
            </a:r>
            <a:r>
              <a:rPr lang="en-I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sq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km 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g3d0cb051cc0_3_84"/>
          <p:cNvSpPr txBox="1"/>
          <p:nvPr/>
        </p:nvSpPr>
        <p:spPr>
          <a:xfrm>
            <a:off x="265978" y="5025657"/>
            <a:ext cx="3210000" cy="120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Country – </a:t>
            </a:r>
            <a:r>
              <a:rPr lang="en-IN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Nepal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Area-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147181 </a:t>
            </a:r>
            <a:r>
              <a:rPr lang="en-I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sq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km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Population – </a:t>
            </a:r>
            <a:r>
              <a:rPr lang="en-IN" sz="14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29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b="1" dirty="0">
                <a:latin typeface="Calibri"/>
                <a:ea typeface="Calibri"/>
                <a:cs typeface="Calibri"/>
                <a:sym typeface="Calibri"/>
              </a:rPr>
              <a:t>million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Urbanized area-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21.00 per cent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Avg</a:t>
            </a: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Density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201 pp/</a:t>
            </a:r>
            <a:r>
              <a:rPr lang="en-I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sqkm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g3d0cb051cc0_3_84"/>
          <p:cNvSpPr txBox="1"/>
          <p:nvPr/>
        </p:nvSpPr>
        <p:spPr>
          <a:xfrm>
            <a:off x="6400013" y="5634199"/>
            <a:ext cx="2795400" cy="120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Country – </a:t>
            </a:r>
            <a:r>
              <a:rPr lang="en-IN"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Bangladesh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Area- </a:t>
            </a:r>
            <a:r>
              <a:rPr lang="en-I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147,570 sq km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Population – </a:t>
            </a:r>
            <a:r>
              <a:rPr lang="en-I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r>
              <a:rPr lang="en-IN" b="1">
                <a:latin typeface="Calibri"/>
                <a:ea typeface="Calibri"/>
                <a:cs typeface="Calibri"/>
                <a:sym typeface="Calibri"/>
              </a:rPr>
              <a:t>7 million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Urbanized area- </a:t>
            </a:r>
            <a:r>
              <a:rPr lang="en-I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33.84 per cent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Avg Density  - </a:t>
            </a:r>
            <a:r>
              <a:rPr lang="en-I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1205 pp/ sq km 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g3d0cb051cc0_3_84"/>
          <p:cNvSpPr txBox="1"/>
          <p:nvPr/>
        </p:nvSpPr>
        <p:spPr>
          <a:xfrm>
            <a:off x="9258165" y="5596378"/>
            <a:ext cx="2795400" cy="120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Country –  </a:t>
            </a:r>
            <a:r>
              <a:rPr lang="en-IN"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Sri Lanka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Area- </a:t>
            </a:r>
            <a:r>
              <a:rPr lang="en-I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65,610 sq km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Population – </a:t>
            </a:r>
            <a:r>
              <a:rPr lang="en-I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IN" b="1">
                <a:latin typeface="Calibri"/>
                <a:ea typeface="Calibri"/>
                <a:cs typeface="Calibri"/>
                <a:sym typeface="Calibri"/>
              </a:rPr>
              <a:t>3 million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Urbanized area- </a:t>
            </a:r>
            <a:r>
              <a:rPr lang="en-I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20.60 per cent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Avg Density – </a:t>
            </a:r>
            <a:r>
              <a:rPr lang="en-I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356 pp/ Sq km 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" name="Google Shape;71;g3d0cb051cc0_3_84"/>
          <p:cNvCxnSpPr/>
          <p:nvPr/>
        </p:nvCxnSpPr>
        <p:spPr>
          <a:xfrm>
            <a:off x="5711559" y="4207063"/>
            <a:ext cx="4944141" cy="138882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B0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2" name="Google Shape;72;g3d0cb051cc0_3_84"/>
          <p:cNvCxnSpPr/>
          <p:nvPr/>
        </p:nvCxnSpPr>
        <p:spPr>
          <a:xfrm rot="10800000">
            <a:off x="2349628" y="1110679"/>
            <a:ext cx="1758900" cy="378600"/>
          </a:xfrm>
          <a:prstGeom prst="bentConnector3">
            <a:avLst>
              <a:gd name="adj1" fmla="val 50004"/>
            </a:avLst>
          </a:prstGeom>
          <a:noFill/>
          <a:ln w="19050" cap="flat" cmpd="sng">
            <a:solidFill>
              <a:srgbClr val="00B0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3" name="Google Shape;73;g3d0cb051cc0_3_84"/>
          <p:cNvCxnSpPr/>
          <p:nvPr/>
        </p:nvCxnSpPr>
        <p:spPr>
          <a:xfrm flipH="1">
            <a:off x="2496275" y="2242865"/>
            <a:ext cx="1801500" cy="405900"/>
          </a:xfrm>
          <a:prstGeom prst="bentConnector3">
            <a:avLst>
              <a:gd name="adj1" fmla="val 57927"/>
            </a:avLst>
          </a:prstGeom>
          <a:noFill/>
          <a:ln w="19050" cap="flat" cmpd="sng">
            <a:solidFill>
              <a:srgbClr val="00B0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7" name="Google Shape;77;g3d0cb051cc0_3_84"/>
          <p:cNvCxnSpPr/>
          <p:nvPr/>
        </p:nvCxnSpPr>
        <p:spPr>
          <a:xfrm rot="16200000" flipH="1">
            <a:off x="5461137" y="3906686"/>
            <a:ext cx="2958204" cy="60075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B0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8" name="Google Shape;78;g3d0cb051cc0_3_84"/>
          <p:cNvCxnSpPr/>
          <p:nvPr/>
        </p:nvCxnSpPr>
        <p:spPr>
          <a:xfrm rot="10800000" flipV="1">
            <a:off x="1741295" y="2395208"/>
            <a:ext cx="4658719" cy="2656786"/>
          </a:xfrm>
          <a:prstGeom prst="bentConnector3">
            <a:avLst>
              <a:gd name="adj1" fmla="val 49012"/>
            </a:avLst>
          </a:prstGeom>
          <a:noFill/>
          <a:ln w="19050" cap="flat" cmpd="sng">
            <a:solidFill>
              <a:srgbClr val="00B0F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9" name="Google Shape;79;g3d0cb051cc0_3_84"/>
          <p:cNvSpPr txBox="1"/>
          <p:nvPr/>
        </p:nvSpPr>
        <p:spPr>
          <a:xfrm>
            <a:off x="155575" y="6539983"/>
            <a:ext cx="5043000" cy="9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Population is 2026 estimated by </a:t>
            </a:r>
            <a:r>
              <a:rPr lang="en-I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World Population Review</a:t>
            </a:r>
            <a:r>
              <a:rPr lang="en-I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g3d0cb051cc0_3_84"/>
          <p:cNvSpPr txBox="1"/>
          <p:nvPr/>
        </p:nvSpPr>
        <p:spPr>
          <a:xfrm>
            <a:off x="3748789" y="5621498"/>
            <a:ext cx="2795400" cy="120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Country –  </a:t>
            </a:r>
            <a:r>
              <a:rPr lang="en-IN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Bhutan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Area-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38,394 </a:t>
            </a:r>
            <a:r>
              <a:rPr lang="en-I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Sq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km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Population – </a:t>
            </a:r>
            <a:r>
              <a:rPr lang="en-IN" b="1" dirty="0">
                <a:latin typeface="Calibri"/>
                <a:ea typeface="Calibri"/>
                <a:cs typeface="Calibri"/>
                <a:sym typeface="Calibri"/>
              </a:rPr>
              <a:t>0.8 million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Urbanized area-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44.33 per cent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Avg</a:t>
            </a: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Density –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 </a:t>
            </a:r>
            <a:r>
              <a:rPr lang="en-I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ppl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I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sq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km 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10800000" flipV="1">
            <a:off x="2452163" y="3152614"/>
            <a:ext cx="2777967" cy="795578"/>
          </a:xfrm>
          <a:prstGeom prst="bentConnector3">
            <a:avLst>
              <a:gd name="adj1" fmla="val 40143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5400000">
            <a:off x="4079994" y="2870130"/>
            <a:ext cx="3093603" cy="2026128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g3d0cb051cc0_3_107"/>
          <p:cNvGrpSpPr/>
          <p:nvPr/>
        </p:nvGrpSpPr>
        <p:grpSpPr>
          <a:xfrm>
            <a:off x="912888" y="698765"/>
            <a:ext cx="7486075" cy="4413445"/>
            <a:chOff x="3672379" y="676554"/>
            <a:chExt cx="8148552" cy="4804012"/>
          </a:xfrm>
        </p:grpSpPr>
        <p:pic>
          <p:nvPicPr>
            <p:cNvPr id="86" name="Google Shape;86;g3d0cb051cc0_3_107"/>
            <p:cNvPicPr preferRelativeResize="0"/>
            <p:nvPr/>
          </p:nvPicPr>
          <p:blipFill rotWithShape="1">
            <a:blip r:embed="rId3">
              <a:alphaModFix/>
            </a:blip>
            <a:srcRect l="18989"/>
            <a:stretch/>
          </p:blipFill>
          <p:spPr>
            <a:xfrm>
              <a:off x="3672379" y="676554"/>
              <a:ext cx="8148552" cy="48040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g3d0cb051cc0_3_107"/>
            <p:cNvSpPr/>
            <p:nvPr/>
          </p:nvSpPr>
          <p:spPr>
            <a:xfrm>
              <a:off x="5217189" y="1523052"/>
              <a:ext cx="531149" cy="297705"/>
            </a:xfrm>
            <a:custGeom>
              <a:avLst/>
              <a:gdLst/>
              <a:ahLst/>
              <a:cxnLst/>
              <a:rect l="l" t="t" r="r" b="b"/>
              <a:pathLst>
                <a:path w="531149" h="316707" extrusionOk="0">
                  <a:moveTo>
                    <a:pt x="47625" y="40482"/>
                  </a:moveTo>
                  <a:lnTo>
                    <a:pt x="47625" y="40482"/>
                  </a:lnTo>
                  <a:cubicBezTo>
                    <a:pt x="43656" y="46038"/>
                    <a:pt x="40255" y="52047"/>
                    <a:pt x="35719" y="57150"/>
                  </a:cubicBezTo>
                  <a:cubicBezTo>
                    <a:pt x="33818" y="59289"/>
                    <a:pt x="30460" y="59759"/>
                    <a:pt x="28575" y="61913"/>
                  </a:cubicBezTo>
                  <a:cubicBezTo>
                    <a:pt x="24806" y="66220"/>
                    <a:pt x="22225" y="71438"/>
                    <a:pt x="19050" y="76200"/>
                  </a:cubicBezTo>
                  <a:cubicBezTo>
                    <a:pt x="17463" y="78581"/>
                    <a:pt x="16669" y="81757"/>
                    <a:pt x="14288" y="83344"/>
                  </a:cubicBezTo>
                  <a:lnTo>
                    <a:pt x="0" y="92869"/>
                  </a:lnTo>
                  <a:cubicBezTo>
                    <a:pt x="794" y="119063"/>
                    <a:pt x="469" y="145314"/>
                    <a:pt x="2381" y="171450"/>
                  </a:cubicBezTo>
                  <a:cubicBezTo>
                    <a:pt x="2859" y="177978"/>
                    <a:pt x="5074" y="184290"/>
                    <a:pt x="7144" y="190500"/>
                  </a:cubicBezTo>
                  <a:cubicBezTo>
                    <a:pt x="7938" y="192881"/>
                    <a:pt x="7957" y="195684"/>
                    <a:pt x="9525" y="197644"/>
                  </a:cubicBezTo>
                  <a:cubicBezTo>
                    <a:pt x="15529" y="205149"/>
                    <a:pt x="28284" y="203859"/>
                    <a:pt x="35719" y="204788"/>
                  </a:cubicBezTo>
                  <a:cubicBezTo>
                    <a:pt x="36513" y="207169"/>
                    <a:pt x="38100" y="209422"/>
                    <a:pt x="38100" y="211932"/>
                  </a:cubicBezTo>
                  <a:cubicBezTo>
                    <a:pt x="38100" y="217544"/>
                    <a:pt x="35719" y="222988"/>
                    <a:pt x="35719" y="228600"/>
                  </a:cubicBezTo>
                  <a:cubicBezTo>
                    <a:pt x="35719" y="234426"/>
                    <a:pt x="40948" y="240024"/>
                    <a:pt x="45244" y="242888"/>
                  </a:cubicBezTo>
                  <a:cubicBezTo>
                    <a:pt x="47333" y="244280"/>
                    <a:pt x="50007" y="244475"/>
                    <a:pt x="52388" y="245269"/>
                  </a:cubicBezTo>
                  <a:cubicBezTo>
                    <a:pt x="53975" y="248444"/>
                    <a:pt x="55389" y="251712"/>
                    <a:pt x="57150" y="254794"/>
                  </a:cubicBezTo>
                  <a:cubicBezTo>
                    <a:pt x="58570" y="257279"/>
                    <a:pt x="60633" y="259378"/>
                    <a:pt x="61913" y="261938"/>
                  </a:cubicBezTo>
                  <a:cubicBezTo>
                    <a:pt x="63036" y="264183"/>
                    <a:pt x="62519" y="267307"/>
                    <a:pt x="64294" y="269082"/>
                  </a:cubicBezTo>
                  <a:cubicBezTo>
                    <a:pt x="68341" y="273129"/>
                    <a:pt x="73819" y="275432"/>
                    <a:pt x="78581" y="278607"/>
                  </a:cubicBezTo>
                  <a:cubicBezTo>
                    <a:pt x="80962" y="280194"/>
                    <a:pt x="83010" y="282464"/>
                    <a:pt x="85725" y="283369"/>
                  </a:cubicBezTo>
                  <a:lnTo>
                    <a:pt x="100013" y="288132"/>
                  </a:lnTo>
                  <a:lnTo>
                    <a:pt x="107156" y="290513"/>
                  </a:lnTo>
                  <a:cubicBezTo>
                    <a:pt x="109537" y="292894"/>
                    <a:pt x="111498" y="295789"/>
                    <a:pt x="114300" y="297657"/>
                  </a:cubicBezTo>
                  <a:cubicBezTo>
                    <a:pt x="116389" y="299049"/>
                    <a:pt x="119137" y="299049"/>
                    <a:pt x="121444" y="300038"/>
                  </a:cubicBezTo>
                  <a:cubicBezTo>
                    <a:pt x="141651" y="308697"/>
                    <a:pt x="120375" y="301695"/>
                    <a:pt x="140494" y="307182"/>
                  </a:cubicBezTo>
                  <a:cubicBezTo>
                    <a:pt x="146069" y="308702"/>
                    <a:pt x="151532" y="310645"/>
                    <a:pt x="157163" y="311944"/>
                  </a:cubicBezTo>
                  <a:cubicBezTo>
                    <a:pt x="162524" y="313181"/>
                    <a:pt x="183484" y="316045"/>
                    <a:pt x="188119" y="316707"/>
                  </a:cubicBezTo>
                  <a:cubicBezTo>
                    <a:pt x="215106" y="315913"/>
                    <a:pt x="242170" y="316507"/>
                    <a:pt x="269081" y="314325"/>
                  </a:cubicBezTo>
                  <a:cubicBezTo>
                    <a:pt x="271934" y="314094"/>
                    <a:pt x="273484" y="310385"/>
                    <a:pt x="276225" y="309563"/>
                  </a:cubicBezTo>
                  <a:cubicBezTo>
                    <a:pt x="281601" y="307950"/>
                    <a:pt x="287338" y="307976"/>
                    <a:pt x="292894" y="307182"/>
                  </a:cubicBezTo>
                  <a:cubicBezTo>
                    <a:pt x="296863" y="305594"/>
                    <a:pt x="300745" y="303771"/>
                    <a:pt x="304800" y="302419"/>
                  </a:cubicBezTo>
                  <a:cubicBezTo>
                    <a:pt x="322064" y="296664"/>
                    <a:pt x="328969" y="300953"/>
                    <a:pt x="352425" y="302419"/>
                  </a:cubicBezTo>
                  <a:cubicBezTo>
                    <a:pt x="354806" y="303213"/>
                    <a:pt x="357093" y="305213"/>
                    <a:pt x="359569" y="304800"/>
                  </a:cubicBezTo>
                  <a:cubicBezTo>
                    <a:pt x="368445" y="303321"/>
                    <a:pt x="367153" y="296985"/>
                    <a:pt x="369094" y="290513"/>
                  </a:cubicBezTo>
                  <a:cubicBezTo>
                    <a:pt x="370536" y="285704"/>
                    <a:pt x="369093" y="277812"/>
                    <a:pt x="373856" y="276225"/>
                  </a:cubicBezTo>
                  <a:cubicBezTo>
                    <a:pt x="378619" y="274638"/>
                    <a:pt x="383221" y="272447"/>
                    <a:pt x="388144" y="271463"/>
                  </a:cubicBezTo>
                  <a:cubicBezTo>
                    <a:pt x="392113" y="270669"/>
                    <a:pt x="396182" y="270272"/>
                    <a:pt x="400050" y="269082"/>
                  </a:cubicBezTo>
                  <a:cubicBezTo>
                    <a:pt x="406532" y="267088"/>
                    <a:pt x="412726" y="264256"/>
                    <a:pt x="419100" y="261938"/>
                  </a:cubicBezTo>
                  <a:cubicBezTo>
                    <a:pt x="421459" y="261080"/>
                    <a:pt x="423774" y="260006"/>
                    <a:pt x="426244" y="259557"/>
                  </a:cubicBezTo>
                  <a:cubicBezTo>
                    <a:pt x="432540" y="258412"/>
                    <a:pt x="438944" y="257969"/>
                    <a:pt x="445294" y="257175"/>
                  </a:cubicBezTo>
                  <a:cubicBezTo>
                    <a:pt x="454025" y="258763"/>
                    <a:pt x="462644" y="262675"/>
                    <a:pt x="471488" y="261938"/>
                  </a:cubicBezTo>
                  <a:cubicBezTo>
                    <a:pt x="473989" y="261730"/>
                    <a:pt x="472880" y="257101"/>
                    <a:pt x="473869" y="254794"/>
                  </a:cubicBezTo>
                  <a:cubicBezTo>
                    <a:pt x="478570" y="243824"/>
                    <a:pt x="477608" y="246292"/>
                    <a:pt x="485775" y="238125"/>
                  </a:cubicBezTo>
                  <a:cubicBezTo>
                    <a:pt x="486569" y="235744"/>
                    <a:pt x="488156" y="233492"/>
                    <a:pt x="488156" y="230982"/>
                  </a:cubicBezTo>
                  <a:cubicBezTo>
                    <a:pt x="488156" y="205243"/>
                    <a:pt x="488424" y="207971"/>
                    <a:pt x="483394" y="192882"/>
                  </a:cubicBezTo>
                  <a:cubicBezTo>
                    <a:pt x="484402" y="184817"/>
                    <a:pt x="485317" y="167377"/>
                    <a:pt x="490538" y="159544"/>
                  </a:cubicBezTo>
                  <a:cubicBezTo>
                    <a:pt x="492125" y="157163"/>
                    <a:pt x="493065" y="154188"/>
                    <a:pt x="495300" y="152400"/>
                  </a:cubicBezTo>
                  <a:cubicBezTo>
                    <a:pt x="497260" y="150832"/>
                    <a:pt x="500199" y="151141"/>
                    <a:pt x="502444" y="150019"/>
                  </a:cubicBezTo>
                  <a:cubicBezTo>
                    <a:pt x="520919" y="140783"/>
                    <a:pt x="498767" y="148865"/>
                    <a:pt x="516731" y="142875"/>
                  </a:cubicBezTo>
                  <a:cubicBezTo>
                    <a:pt x="519672" y="140670"/>
                    <a:pt x="530454" y="134235"/>
                    <a:pt x="531019" y="128588"/>
                  </a:cubicBezTo>
                  <a:cubicBezTo>
                    <a:pt x="531578" y="123003"/>
                    <a:pt x="530251" y="117295"/>
                    <a:pt x="528638" y="111919"/>
                  </a:cubicBezTo>
                  <a:cubicBezTo>
                    <a:pt x="526857" y="105981"/>
                    <a:pt x="520193" y="102083"/>
                    <a:pt x="516731" y="97632"/>
                  </a:cubicBezTo>
                  <a:cubicBezTo>
                    <a:pt x="513217" y="93114"/>
                    <a:pt x="507206" y="83344"/>
                    <a:pt x="507206" y="83344"/>
                  </a:cubicBezTo>
                  <a:cubicBezTo>
                    <a:pt x="501223" y="65393"/>
                    <a:pt x="509292" y="87514"/>
                    <a:pt x="500063" y="69057"/>
                  </a:cubicBezTo>
                  <a:cubicBezTo>
                    <a:pt x="498940" y="66812"/>
                    <a:pt x="498804" y="64158"/>
                    <a:pt x="497681" y="61913"/>
                  </a:cubicBezTo>
                  <a:cubicBezTo>
                    <a:pt x="495179" y="56908"/>
                    <a:pt x="490086" y="50978"/>
                    <a:pt x="485775" y="47625"/>
                  </a:cubicBezTo>
                  <a:cubicBezTo>
                    <a:pt x="481257" y="44111"/>
                    <a:pt x="471488" y="38100"/>
                    <a:pt x="471488" y="38100"/>
                  </a:cubicBezTo>
                  <a:cubicBezTo>
                    <a:pt x="469900" y="35719"/>
                    <a:pt x="468879" y="32841"/>
                    <a:pt x="466725" y="30957"/>
                  </a:cubicBezTo>
                  <a:cubicBezTo>
                    <a:pt x="446709" y="13443"/>
                    <a:pt x="459465" y="26135"/>
                    <a:pt x="445294" y="19050"/>
                  </a:cubicBezTo>
                  <a:cubicBezTo>
                    <a:pt x="428853" y="10830"/>
                    <a:pt x="448444" y="16861"/>
                    <a:pt x="428625" y="11907"/>
                  </a:cubicBezTo>
                  <a:cubicBezTo>
                    <a:pt x="426244" y="10319"/>
                    <a:pt x="424041" y="8424"/>
                    <a:pt x="421481" y="7144"/>
                  </a:cubicBezTo>
                  <a:cubicBezTo>
                    <a:pt x="417674" y="5240"/>
                    <a:pt x="408374" y="3400"/>
                    <a:pt x="404813" y="2382"/>
                  </a:cubicBezTo>
                  <a:cubicBezTo>
                    <a:pt x="402399" y="1692"/>
                    <a:pt x="400050" y="794"/>
                    <a:pt x="397669" y="0"/>
                  </a:cubicBezTo>
                  <a:cubicBezTo>
                    <a:pt x="390525" y="794"/>
                    <a:pt x="383328" y="1200"/>
                    <a:pt x="376238" y="2382"/>
                  </a:cubicBezTo>
                  <a:cubicBezTo>
                    <a:pt x="367260" y="3878"/>
                    <a:pt x="370178" y="5411"/>
                    <a:pt x="361950" y="9525"/>
                  </a:cubicBezTo>
                  <a:cubicBezTo>
                    <a:pt x="359705" y="10648"/>
                    <a:pt x="357228" y="11247"/>
                    <a:pt x="354806" y="11907"/>
                  </a:cubicBezTo>
                  <a:cubicBezTo>
                    <a:pt x="348491" y="13629"/>
                    <a:pt x="342106" y="15082"/>
                    <a:pt x="335756" y="16669"/>
                  </a:cubicBezTo>
                  <a:lnTo>
                    <a:pt x="326231" y="19050"/>
                  </a:lnTo>
                  <a:cubicBezTo>
                    <a:pt x="323056" y="20638"/>
                    <a:pt x="320030" y="22567"/>
                    <a:pt x="316706" y="23813"/>
                  </a:cubicBezTo>
                  <a:cubicBezTo>
                    <a:pt x="313642" y="24962"/>
                    <a:pt x="310108" y="24730"/>
                    <a:pt x="307181" y="26194"/>
                  </a:cubicBezTo>
                  <a:cubicBezTo>
                    <a:pt x="274432" y="42568"/>
                    <a:pt x="305504" y="31516"/>
                    <a:pt x="285750" y="38100"/>
                  </a:cubicBezTo>
                  <a:cubicBezTo>
                    <a:pt x="279400" y="37306"/>
                    <a:pt x="272996" y="36864"/>
                    <a:pt x="266700" y="35719"/>
                  </a:cubicBezTo>
                  <a:cubicBezTo>
                    <a:pt x="255078" y="33606"/>
                    <a:pt x="263655" y="33393"/>
                    <a:pt x="252413" y="28575"/>
                  </a:cubicBezTo>
                  <a:cubicBezTo>
                    <a:pt x="249405" y="27286"/>
                    <a:pt x="246035" y="27093"/>
                    <a:pt x="242888" y="26194"/>
                  </a:cubicBezTo>
                  <a:cubicBezTo>
                    <a:pt x="240474" y="25504"/>
                    <a:pt x="238125" y="24607"/>
                    <a:pt x="235744" y="23813"/>
                  </a:cubicBezTo>
                  <a:cubicBezTo>
                    <a:pt x="227806" y="24607"/>
                    <a:pt x="219828" y="25066"/>
                    <a:pt x="211931" y="26194"/>
                  </a:cubicBezTo>
                  <a:cubicBezTo>
                    <a:pt x="208691" y="26657"/>
                    <a:pt x="205601" y="27865"/>
                    <a:pt x="202406" y="28575"/>
                  </a:cubicBezTo>
                  <a:cubicBezTo>
                    <a:pt x="198455" y="29453"/>
                    <a:pt x="194469" y="30163"/>
                    <a:pt x="190500" y="30957"/>
                  </a:cubicBezTo>
                  <a:cubicBezTo>
                    <a:pt x="188119" y="32544"/>
                    <a:pt x="186036" y="34714"/>
                    <a:pt x="183356" y="35719"/>
                  </a:cubicBezTo>
                  <a:cubicBezTo>
                    <a:pt x="170554" y="40519"/>
                    <a:pt x="158798" y="36950"/>
                    <a:pt x="145256" y="35719"/>
                  </a:cubicBezTo>
                  <a:cubicBezTo>
                    <a:pt x="121522" y="29786"/>
                    <a:pt x="132662" y="32033"/>
                    <a:pt x="111919" y="28575"/>
                  </a:cubicBezTo>
                  <a:cubicBezTo>
                    <a:pt x="83958" y="31118"/>
                    <a:pt x="58341" y="38497"/>
                    <a:pt x="47625" y="40482"/>
                  </a:cubicBezTo>
                  <a:close/>
                </a:path>
              </a:pathLst>
            </a:custGeom>
            <a:solidFill>
              <a:srgbClr val="124888"/>
            </a:solidFill>
            <a:ln w="25400" cap="flat" cmpd="sng">
              <a:solidFill>
                <a:srgbClr val="124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88;g3d0cb051cc0_3_107"/>
          <p:cNvSpPr txBox="1">
            <a:spLocks noGrp="1"/>
          </p:cNvSpPr>
          <p:nvPr>
            <p:ph type="title"/>
          </p:nvPr>
        </p:nvSpPr>
        <p:spPr>
          <a:xfrm>
            <a:off x="395707" y="194428"/>
            <a:ext cx="112845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IN"/>
              <a:t>Urbanization Characteristics of Southeast Asia </a:t>
            </a:r>
            <a:endParaRPr/>
          </a:p>
        </p:txBody>
      </p:sp>
      <p:sp>
        <p:nvSpPr>
          <p:cNvPr id="89" name="Google Shape;89;g3d0cb051cc0_3_107" descr="https://www.researchgate.net/profile/Florian-Krampe-2/publication/327728064/figure/fig1/AS:672201686671360@1537276779103/Regional-map-of-South-Asia-dark-blue-and-South-East-Asia-light-blue.png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3d0cb051cc0_3_107"/>
          <p:cNvSpPr txBox="1"/>
          <p:nvPr/>
        </p:nvSpPr>
        <p:spPr>
          <a:xfrm>
            <a:off x="8916147" y="3027064"/>
            <a:ext cx="3598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Country – </a:t>
            </a:r>
            <a:r>
              <a:rPr lang="en-IN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Vietnam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Area-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331.212 </a:t>
            </a:r>
            <a:r>
              <a:rPr lang="en-I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sq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km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Population –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IN" b="1" dirty="0">
                <a:latin typeface="Calibri"/>
                <a:ea typeface="Calibri"/>
                <a:cs typeface="Calibri"/>
                <a:sym typeface="Calibri"/>
              </a:rPr>
              <a:t>1 million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Urbanized area- 41.00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 cent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Avg</a:t>
            </a: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Density–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307 pp/</a:t>
            </a:r>
            <a:r>
              <a:rPr lang="en-I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sq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km 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3d0cb051cc0_3_107"/>
          <p:cNvSpPr txBox="1"/>
          <p:nvPr/>
        </p:nvSpPr>
        <p:spPr>
          <a:xfrm>
            <a:off x="8916147" y="293733"/>
            <a:ext cx="3215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Country – </a:t>
            </a:r>
            <a:r>
              <a:rPr lang="en-IN"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Philippines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Area- 300,000 </a:t>
            </a:r>
            <a:r>
              <a:rPr lang="en-I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sq  km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Population – </a:t>
            </a:r>
            <a:r>
              <a:rPr lang="en-I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n-IN" b="1">
                <a:latin typeface="Calibri"/>
                <a:ea typeface="Calibri"/>
                <a:cs typeface="Calibri"/>
                <a:sym typeface="Calibri"/>
              </a:rPr>
              <a:t>6 million </a:t>
            </a:r>
            <a:r>
              <a:rPr lang="en-I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Urbanized area- </a:t>
            </a:r>
            <a:r>
              <a:rPr lang="en-I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56.09 per cent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Avg Density– </a:t>
            </a:r>
            <a:r>
              <a:rPr lang="en-I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392 pp/sq km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3d0cb051cc0_3_107"/>
          <p:cNvSpPr txBox="1"/>
          <p:nvPr/>
        </p:nvSpPr>
        <p:spPr>
          <a:xfrm>
            <a:off x="8916147" y="4609168"/>
            <a:ext cx="3107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Country – </a:t>
            </a:r>
            <a:r>
              <a:rPr lang="en-IN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Indonesia  </a:t>
            </a: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Area- 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1,904,569 </a:t>
            </a:r>
            <a:r>
              <a:rPr lang="en-I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sq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km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Population – </a:t>
            </a:r>
            <a:r>
              <a:rPr lang="en-IN" sz="14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</a:t>
            </a:r>
            <a:r>
              <a:rPr lang="en-IN" b="1" dirty="0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b="1" dirty="0">
                <a:latin typeface="Calibri"/>
                <a:ea typeface="Calibri"/>
                <a:cs typeface="Calibri"/>
                <a:sym typeface="Calibri"/>
              </a:rPr>
              <a:t>million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Urbanized area- 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60.04  per cent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Avg</a:t>
            </a: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Density –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144 pp/</a:t>
            </a:r>
            <a:r>
              <a:rPr lang="en-I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sq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km 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3d0cb051cc0_3_107"/>
          <p:cNvSpPr txBox="1"/>
          <p:nvPr/>
        </p:nvSpPr>
        <p:spPr>
          <a:xfrm>
            <a:off x="2271882" y="5369925"/>
            <a:ext cx="2961900" cy="116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Country – </a:t>
            </a:r>
            <a:r>
              <a:rPr lang="en-IN" sz="1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Mayanmar</a:t>
            </a: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Area-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676,578 </a:t>
            </a:r>
            <a:r>
              <a:rPr lang="en-I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sq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km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Population –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IN" b="1" dirty="0">
                <a:latin typeface="Calibri"/>
                <a:ea typeface="Calibri"/>
                <a:cs typeface="Calibri"/>
                <a:sym typeface="Calibri"/>
              </a:rPr>
              <a:t>4 million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Urbanized area-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30.74 per cent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Avg</a:t>
            </a: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Density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201 pp/</a:t>
            </a:r>
            <a:r>
              <a:rPr lang="en-I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sqkm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3d0cb051cc0_3_107"/>
          <p:cNvSpPr txBox="1"/>
          <p:nvPr/>
        </p:nvSpPr>
        <p:spPr>
          <a:xfrm>
            <a:off x="8884931" y="1635847"/>
            <a:ext cx="2795400" cy="116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Country –  </a:t>
            </a:r>
            <a:r>
              <a:rPr lang="en-IN" sz="1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Malaysia </a:t>
            </a:r>
            <a:endParaRPr sz="16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Area- </a:t>
            </a:r>
            <a:r>
              <a:rPr lang="en-I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330,803 sq km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Population – </a:t>
            </a:r>
            <a:r>
              <a:rPr lang="en-I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IN" b="1">
                <a:latin typeface="Calibri"/>
                <a:ea typeface="Calibri"/>
                <a:cs typeface="Calibri"/>
                <a:sym typeface="Calibri"/>
              </a:rPr>
              <a:t>4 million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Urbanized area- </a:t>
            </a:r>
            <a:r>
              <a:rPr lang="en-I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77.88 per cent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Avg Density – </a:t>
            </a:r>
            <a:r>
              <a:rPr lang="en-I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102 pp/sq km 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3d0cb051cc0_3_107"/>
          <p:cNvSpPr txBox="1"/>
          <p:nvPr/>
        </p:nvSpPr>
        <p:spPr>
          <a:xfrm>
            <a:off x="6130378" y="5454059"/>
            <a:ext cx="2795400" cy="120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Country –  </a:t>
            </a:r>
            <a:r>
              <a:rPr lang="en-IN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Singapore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Area-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719 </a:t>
            </a:r>
            <a:r>
              <a:rPr lang="en-I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sq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km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Population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6.1</a:t>
            </a:r>
            <a:r>
              <a:rPr lang="en-IN" sz="14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b="1" dirty="0">
                <a:latin typeface="Calibri"/>
                <a:ea typeface="Calibri"/>
                <a:cs typeface="Calibri"/>
                <a:sym typeface="Calibri"/>
              </a:rPr>
              <a:t>million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Urbanized area-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100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Avg</a:t>
            </a:r>
            <a:r>
              <a:rPr lang="en-I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Density –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8261 pp/</a:t>
            </a:r>
            <a:r>
              <a:rPr lang="en-I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sq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km 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" name="Google Shape;96;g3d0cb051cc0_3_107"/>
          <p:cNvCxnSpPr/>
          <p:nvPr/>
        </p:nvCxnSpPr>
        <p:spPr>
          <a:xfrm flipV="1">
            <a:off x="6477000" y="779300"/>
            <a:ext cx="2273400" cy="1913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B0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7" name="Google Shape;97;g3d0cb051cc0_3_107"/>
          <p:cNvCxnSpPr>
            <a:endCxn id="92" idx="1"/>
          </p:cNvCxnSpPr>
          <p:nvPr/>
        </p:nvCxnSpPr>
        <p:spPr>
          <a:xfrm>
            <a:off x="6810375" y="4420497"/>
            <a:ext cx="2105772" cy="788971"/>
          </a:xfrm>
          <a:prstGeom prst="bentConnector3">
            <a:avLst>
              <a:gd name="adj1" fmla="val 73069"/>
            </a:avLst>
          </a:prstGeom>
          <a:noFill/>
          <a:ln w="19050" cap="flat" cmpd="sng">
            <a:solidFill>
              <a:srgbClr val="00B0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8" name="Google Shape;98;g3d0cb051cc0_3_107"/>
          <p:cNvCxnSpPr/>
          <p:nvPr/>
        </p:nvCxnSpPr>
        <p:spPr>
          <a:xfrm>
            <a:off x="5296047" y="3626764"/>
            <a:ext cx="36201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B0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9" name="Google Shape;99;g3d0cb051cc0_3_107"/>
          <p:cNvCxnSpPr/>
          <p:nvPr/>
        </p:nvCxnSpPr>
        <p:spPr>
          <a:xfrm flipV="1">
            <a:off x="4902271" y="1958400"/>
            <a:ext cx="3982729" cy="2269264"/>
          </a:xfrm>
          <a:prstGeom prst="bentConnector3">
            <a:avLst>
              <a:gd name="adj1" fmla="val -701"/>
            </a:avLst>
          </a:prstGeom>
          <a:noFill/>
          <a:ln w="19050" cap="flat" cmpd="sng">
            <a:solidFill>
              <a:srgbClr val="00B0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0" name="Google Shape;100;g3d0cb051cc0_3_107"/>
          <p:cNvCxnSpPr>
            <a:endCxn id="95" idx="1"/>
          </p:cNvCxnSpPr>
          <p:nvPr/>
        </p:nvCxnSpPr>
        <p:spPr>
          <a:xfrm rot="16200000" flipH="1">
            <a:off x="4755990" y="4679971"/>
            <a:ext cx="1685680" cy="1063096"/>
          </a:xfrm>
          <a:prstGeom prst="bentConnector2">
            <a:avLst/>
          </a:prstGeom>
          <a:noFill/>
          <a:ln w="19050" cap="flat" cmpd="sng">
            <a:solidFill>
              <a:srgbClr val="00B0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1" name="Google Shape;101;g3d0cb051cc0_3_107"/>
          <p:cNvCxnSpPr/>
          <p:nvPr/>
        </p:nvCxnSpPr>
        <p:spPr>
          <a:xfrm rot="5400000">
            <a:off x="2570449" y="3610139"/>
            <a:ext cx="2533751" cy="98582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B0F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2" name="Google Shape;102;g3d0cb051cc0_3_107"/>
          <p:cNvSpPr txBox="1"/>
          <p:nvPr/>
        </p:nvSpPr>
        <p:spPr>
          <a:xfrm>
            <a:off x="553425" y="6539625"/>
            <a:ext cx="5043000" cy="9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Population is 2026 estimated by </a:t>
            </a:r>
            <a:r>
              <a:rPr lang="en-I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World Population Review</a:t>
            </a:r>
            <a:r>
              <a:rPr lang="en-I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2"/>
          </p:nvPr>
        </p:nvSpPr>
        <p:spPr>
          <a:xfrm>
            <a:off x="395700" y="6475400"/>
            <a:ext cx="102642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00"/>
              <a:buNone/>
            </a:pPr>
            <a:r>
              <a:rPr lang="en-IN" i="1">
                <a:solidFill>
                  <a:srgbClr val="434343"/>
                </a:solidFill>
              </a:rPr>
              <a:t>Source-  Vanderschuren, Marianne, and Jennifer Louisa Baufeldt 2018. Framing the Third Cycling Century-Bridging the Gap between Research and Practice. German Environment Agency /Tiwari, Geetam, and Nishant . 2018. Travel to Work in India. India: TRIPP, IIT Delhi/ IFT Transport Outlook . OECD. 2015</a:t>
            </a:r>
            <a:endParaRPr i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00"/>
              <a:buNone/>
            </a:pPr>
            <a:endParaRPr i="1"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219625" y="172200"/>
            <a:ext cx="116073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IN"/>
              <a:t>Low Public Transport Share (mostly &gt;20 per cent ) Drives Growth of Informal Intermediate Public Transport (IPT) Vehicles (20-25%) </a:t>
            </a:r>
            <a:endParaRPr/>
          </a:p>
        </p:txBody>
      </p:sp>
      <p:sp>
        <p:nvSpPr>
          <p:cNvPr id="110" name="Google Shape;110;p4"/>
          <p:cNvSpPr txBox="1"/>
          <p:nvPr/>
        </p:nvSpPr>
        <p:spPr>
          <a:xfrm>
            <a:off x="9755925" y="5564538"/>
            <a:ext cx="33960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0" i="1" u="none" strike="noStrike" cap="none">
                <a:solidFill>
                  <a:srgbClr val="009CD8"/>
                </a:solidFill>
                <a:latin typeface="Calibri"/>
                <a:ea typeface="Calibri"/>
                <a:cs typeface="Calibri"/>
                <a:sym typeface="Calibri"/>
              </a:rPr>
              <a:t>Fig Source-  CEEW Analysis </a:t>
            </a:r>
            <a:endParaRPr sz="1200" b="0" i="1" u="none" strike="noStrike" cap="none">
              <a:solidFill>
                <a:srgbClr val="009C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700" y="847078"/>
            <a:ext cx="8961724" cy="527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>
            <a:spLocks noGrp="1"/>
          </p:cNvSpPr>
          <p:nvPr>
            <p:ph type="body" idx="2"/>
          </p:nvPr>
        </p:nvSpPr>
        <p:spPr>
          <a:xfrm>
            <a:off x="395707" y="6475388"/>
            <a:ext cx="9740800" cy="3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/>
          </a:p>
        </p:txBody>
      </p:sp>
      <p:graphicFrame>
        <p:nvGraphicFramePr>
          <p:cNvPr id="117" name="Google Shape;117;p5"/>
          <p:cNvGraphicFramePr/>
          <p:nvPr>
            <p:extLst>
              <p:ext uri="{D42A27DB-BD31-4B8C-83A1-F6EECF244321}">
                <p14:modId xmlns:p14="http://schemas.microsoft.com/office/powerpoint/2010/main" val="2134001795"/>
              </p:ext>
            </p:extLst>
          </p:nvPr>
        </p:nvGraphicFramePr>
        <p:xfrm>
          <a:off x="298968" y="778504"/>
          <a:ext cx="7947778" cy="350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8" name="Google Shape;118;p5"/>
          <p:cNvGrpSpPr/>
          <p:nvPr/>
        </p:nvGrpSpPr>
        <p:grpSpPr>
          <a:xfrm>
            <a:off x="4258945" y="4278095"/>
            <a:ext cx="6035152" cy="1006000"/>
            <a:chOff x="4433938" y="4318637"/>
            <a:chExt cx="6035152" cy="1006000"/>
          </a:xfrm>
        </p:grpSpPr>
        <p:sp>
          <p:nvSpPr>
            <p:cNvPr id="119" name="Google Shape;119;p5"/>
            <p:cNvSpPr/>
            <p:nvPr/>
          </p:nvSpPr>
          <p:spPr>
            <a:xfrm>
              <a:off x="4433938" y="4318637"/>
              <a:ext cx="3987801" cy="1006000"/>
            </a:xfrm>
            <a:prstGeom prst="rect">
              <a:avLst/>
            </a:prstGeom>
            <a:solidFill>
              <a:srgbClr val="EEF6FA"/>
            </a:solidFill>
            <a:ln>
              <a:noFill/>
            </a:ln>
            <a:effectLst>
              <a:outerShdw blurRad="76200" dist="38100" dir="8100000" algn="bl" rotWithShape="0">
                <a:srgbClr val="000000">
                  <a:alpha val="1803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4546252" y="4321616"/>
              <a:ext cx="5922838" cy="346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IN" sz="2000" b="1" i="0" u="none" strike="noStrike" cap="none">
                  <a:solidFill>
                    <a:srgbClr val="0D4C73"/>
                  </a:solidFill>
                  <a:latin typeface="Calibri"/>
                  <a:ea typeface="Calibri"/>
                  <a:cs typeface="Calibri"/>
                  <a:sym typeface="Calibri"/>
                </a:rPr>
                <a:t>🇻🇳  Vietnam</a:t>
              </a:r>
              <a:endPara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4557163" y="4588784"/>
              <a:ext cx="1850887" cy="432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IN" sz="2000" b="1" i="0" u="none" strike="noStrike" cap="none">
                  <a:solidFill>
                    <a:srgbClr val="0B1B2B"/>
                  </a:solidFill>
                  <a:latin typeface="Calibri"/>
                  <a:ea typeface="Calibri"/>
                  <a:cs typeface="Calibri"/>
                  <a:sym typeface="Calibri"/>
                </a:rPr>
                <a:t>~40%</a:t>
              </a:r>
              <a:endPara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5750946" y="4416207"/>
              <a:ext cx="2517140" cy="840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0" i="0" u="none" strike="noStrike" cap="none">
                  <a:solidFill>
                    <a:srgbClr val="444444"/>
                  </a:solidFill>
                  <a:latin typeface="Calibri"/>
                  <a:ea typeface="Calibri"/>
                  <a:cs typeface="Calibri"/>
                  <a:sym typeface="Calibri"/>
                </a:rPr>
                <a:t>VinFast domestic brand drove near doubling YoY. E-motorcycle volumes up 99.2% in H1 2025.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5"/>
          <p:cNvGrpSpPr/>
          <p:nvPr/>
        </p:nvGrpSpPr>
        <p:grpSpPr>
          <a:xfrm>
            <a:off x="4302336" y="5404942"/>
            <a:ext cx="6050611" cy="970691"/>
            <a:chOff x="5956300" y="2139523"/>
            <a:chExt cx="6050611" cy="970691"/>
          </a:xfrm>
        </p:grpSpPr>
        <p:sp>
          <p:nvSpPr>
            <p:cNvPr id="124" name="Google Shape;124;p5"/>
            <p:cNvSpPr/>
            <p:nvPr/>
          </p:nvSpPr>
          <p:spPr>
            <a:xfrm>
              <a:off x="5956300" y="2139523"/>
              <a:ext cx="3962400" cy="970691"/>
            </a:xfrm>
            <a:prstGeom prst="rect">
              <a:avLst/>
            </a:prstGeom>
            <a:solidFill>
              <a:srgbClr val="EEF6FA"/>
            </a:solidFill>
            <a:ln>
              <a:noFill/>
            </a:ln>
            <a:effectLst>
              <a:outerShdw blurRad="76200" dist="38100" dir="8100000" algn="bl" rotWithShape="0">
                <a:srgbClr val="000000">
                  <a:alpha val="1803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6084073" y="2188962"/>
              <a:ext cx="5922838" cy="346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IN" sz="2000" b="1" i="0" u="none" strike="noStrike" cap="none">
                  <a:solidFill>
                    <a:srgbClr val="0D4C73"/>
                  </a:solidFill>
                  <a:latin typeface="Calibri"/>
                  <a:ea typeface="Calibri"/>
                  <a:cs typeface="Calibri"/>
                  <a:sym typeface="Calibri"/>
                </a:rPr>
                <a:t>🇹🇭  Thailand</a:t>
              </a:r>
              <a:endPara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6084073" y="2510316"/>
              <a:ext cx="1850887" cy="432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IN" sz="2000" b="1" i="0" u="none" strike="noStrike" cap="none">
                  <a:solidFill>
                    <a:srgbClr val="0B1B2B"/>
                  </a:solidFill>
                  <a:latin typeface="Calibri"/>
                  <a:ea typeface="Calibri"/>
                  <a:cs typeface="Calibri"/>
                  <a:sym typeface="Calibri"/>
                </a:rPr>
                <a:t>21%</a:t>
              </a:r>
              <a:endPara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7506805" y="2232442"/>
              <a:ext cx="2513496" cy="840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0" i="0" u="none" strike="noStrike" cap="none">
                  <a:solidFill>
                    <a:srgbClr val="444444"/>
                  </a:solidFill>
                  <a:latin typeface="Calibri"/>
                  <a:ea typeface="Calibri"/>
                  <a:cs typeface="Calibri"/>
                  <a:sym typeface="Calibri"/>
                </a:rPr>
                <a:t>Chinese imports 85% of EV sales. EV3.5 program requires local mfg by end-2026.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5"/>
          <p:cNvGrpSpPr/>
          <p:nvPr/>
        </p:nvGrpSpPr>
        <p:grpSpPr>
          <a:xfrm>
            <a:off x="395705" y="5399214"/>
            <a:ext cx="5995323" cy="976419"/>
            <a:chOff x="6083998" y="3457666"/>
            <a:chExt cx="5995323" cy="976419"/>
          </a:xfrm>
        </p:grpSpPr>
        <p:sp>
          <p:nvSpPr>
            <p:cNvPr id="129" name="Google Shape;129;p5"/>
            <p:cNvSpPr/>
            <p:nvPr/>
          </p:nvSpPr>
          <p:spPr>
            <a:xfrm>
              <a:off x="6083998" y="3457666"/>
              <a:ext cx="3796599" cy="976419"/>
            </a:xfrm>
            <a:prstGeom prst="rect">
              <a:avLst/>
            </a:prstGeom>
            <a:solidFill>
              <a:srgbClr val="EEF6FA"/>
            </a:solidFill>
            <a:ln>
              <a:noFill/>
            </a:ln>
            <a:effectLst>
              <a:outerShdw blurRad="76200" dist="38100" dir="8100000" algn="bl" rotWithShape="0">
                <a:srgbClr val="000000">
                  <a:alpha val="1803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6156483" y="3509854"/>
              <a:ext cx="5922838" cy="346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IN" sz="2000" b="1" i="0" u="none" strike="noStrike" cap="none">
                  <a:solidFill>
                    <a:srgbClr val="0D4C73"/>
                  </a:solidFill>
                  <a:latin typeface="Calibri"/>
                  <a:ea typeface="Calibri"/>
                  <a:cs typeface="Calibri"/>
                  <a:sym typeface="Calibri"/>
                </a:rPr>
                <a:t>🇮🇩  Indonesia</a:t>
              </a:r>
              <a:endPara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6156483" y="3835076"/>
              <a:ext cx="1850887" cy="432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IN" sz="2000" b="1" i="0" u="none" strike="noStrike" cap="none">
                  <a:solidFill>
                    <a:srgbClr val="0B1B2B"/>
                  </a:solidFill>
                  <a:latin typeface="Calibri"/>
                  <a:ea typeface="Calibri"/>
                  <a:cs typeface="Calibri"/>
                  <a:sym typeface="Calibri"/>
                </a:rPr>
                <a:t>15%</a:t>
              </a:r>
              <a:endPara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7498794" y="3509854"/>
              <a:ext cx="2538896" cy="840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0" i="0" u="none" strike="noStrike" cap="none">
                  <a:solidFill>
                    <a:srgbClr val="444444"/>
                  </a:solidFill>
                  <a:latin typeface="Calibri"/>
                  <a:ea typeface="Calibri"/>
                  <a:cs typeface="Calibri"/>
                  <a:sym typeface="Calibri"/>
                </a:rPr>
                <a:t>EVs tripled in 2024 surpassing US for first time. 34% CAGR expected through 2030. BYD plant online.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5"/>
          <p:cNvGrpSpPr/>
          <p:nvPr/>
        </p:nvGrpSpPr>
        <p:grpSpPr>
          <a:xfrm>
            <a:off x="395706" y="4282238"/>
            <a:ext cx="5896205" cy="961036"/>
            <a:chOff x="5906529" y="4858665"/>
            <a:chExt cx="6100382" cy="961036"/>
          </a:xfrm>
        </p:grpSpPr>
        <p:sp>
          <p:nvSpPr>
            <p:cNvPr id="134" name="Google Shape;134;p5"/>
            <p:cNvSpPr/>
            <p:nvPr/>
          </p:nvSpPr>
          <p:spPr>
            <a:xfrm>
              <a:off x="5906529" y="4868001"/>
              <a:ext cx="3900439" cy="951700"/>
            </a:xfrm>
            <a:prstGeom prst="rect">
              <a:avLst/>
            </a:prstGeom>
            <a:solidFill>
              <a:srgbClr val="EEF6FA"/>
            </a:solidFill>
            <a:ln>
              <a:noFill/>
            </a:ln>
            <a:effectLst>
              <a:outerShdw blurRad="76200" dist="38100" dir="8100000" algn="bl" rotWithShape="0">
                <a:srgbClr val="000000">
                  <a:alpha val="1803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6084073" y="4858665"/>
              <a:ext cx="5922838" cy="346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IN" sz="2000" b="1" i="0" u="none" strike="noStrike" cap="none">
                  <a:solidFill>
                    <a:srgbClr val="0D4C73"/>
                  </a:solidFill>
                  <a:latin typeface="Calibri"/>
                  <a:ea typeface="Calibri"/>
                  <a:cs typeface="Calibri"/>
                  <a:sym typeface="Calibri"/>
                </a:rPr>
                <a:t>🇸🇬  Singapore</a:t>
              </a:r>
              <a:endPara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6084073" y="5180018"/>
              <a:ext cx="1850887" cy="432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IN" sz="2000" b="1" i="0" u="none" strike="noStrike" cap="none">
                  <a:solidFill>
                    <a:srgbClr val="0B1B2B"/>
                  </a:solidFill>
                  <a:latin typeface="Calibri"/>
                  <a:ea typeface="Calibri"/>
                  <a:cs typeface="Calibri"/>
                  <a:sym typeface="Calibri"/>
                </a:rPr>
                <a:t>~40%</a:t>
              </a:r>
              <a:endPara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7693494" y="4868000"/>
              <a:ext cx="2276006" cy="840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0" i="0" u="none" strike="noStrike" cap="none">
                  <a:solidFill>
                    <a:srgbClr val="444444"/>
                  </a:solidFill>
                  <a:latin typeface="Calibri"/>
                  <a:ea typeface="Calibri"/>
                  <a:cs typeface="Calibri"/>
                  <a:sym typeface="Calibri"/>
                </a:rPr>
                <a:t>Highest EV adoption in ASEAN. Congestion ERP system + aggressive ARF rebates driving uptake.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5"/>
          <p:cNvSpPr txBox="1"/>
          <p:nvPr/>
        </p:nvSpPr>
        <p:spPr>
          <a:xfrm rot="-5400000">
            <a:off x="-1522282" y="1986009"/>
            <a:ext cx="3365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Percentage of Ev sale in new vehicle sales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9" name="Google Shape;139;p5"/>
          <p:cNvGraphicFramePr/>
          <p:nvPr/>
        </p:nvGraphicFramePr>
        <p:xfrm>
          <a:off x="8523746" y="778504"/>
          <a:ext cx="3233391" cy="3056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0" name="Google Shape;140;p5"/>
          <p:cNvSpPr txBox="1"/>
          <p:nvPr/>
        </p:nvSpPr>
        <p:spPr>
          <a:xfrm>
            <a:off x="8686800" y="4114800"/>
            <a:ext cx="3140125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73 percent </a:t>
            </a:r>
            <a:r>
              <a:rPr lang="en-I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South and South East Asian countries have active EV subsidy and schemes 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 txBox="1">
            <a:spLocks noGrp="1"/>
          </p:cNvSpPr>
          <p:nvPr>
            <p:ph type="title"/>
          </p:nvPr>
        </p:nvSpPr>
        <p:spPr>
          <a:xfrm>
            <a:off x="219625" y="172200"/>
            <a:ext cx="116073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IN"/>
              <a:t>Singapore and Vietnam have highest EV sales in 2025 (Q1)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body" idx="2"/>
          </p:nvPr>
        </p:nvSpPr>
        <p:spPr>
          <a:xfrm>
            <a:off x="395707" y="6475388"/>
            <a:ext cx="97407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00"/>
              <a:buNone/>
            </a:pPr>
            <a:endParaRPr/>
          </a:p>
        </p:txBody>
      </p:sp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395707" y="194428"/>
            <a:ext cx="11284400" cy="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IN"/>
              <a:t>Initiatives taken in South and South- east Asian cities for LEZ and Road Pricing Policies </a:t>
            </a:r>
            <a:endParaRPr/>
          </a:p>
        </p:txBody>
      </p:sp>
      <p:graphicFrame>
        <p:nvGraphicFramePr>
          <p:cNvPr id="149" name="Google Shape;149;p6"/>
          <p:cNvGraphicFramePr/>
          <p:nvPr/>
        </p:nvGraphicFramePr>
        <p:xfrm>
          <a:off x="165100" y="1051470"/>
          <a:ext cx="3480016" cy="3431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0" name="Google Shape;150;p6"/>
          <p:cNvGrpSpPr/>
          <p:nvPr/>
        </p:nvGrpSpPr>
        <p:grpSpPr>
          <a:xfrm>
            <a:off x="3645116" y="668370"/>
            <a:ext cx="8415553" cy="5807018"/>
            <a:chOff x="3687547" y="1050982"/>
            <a:chExt cx="8415553" cy="5807018"/>
          </a:xfrm>
        </p:grpSpPr>
        <p:sp>
          <p:nvSpPr>
            <p:cNvPr id="151" name="Google Shape;151;p6"/>
            <p:cNvSpPr/>
            <p:nvPr/>
          </p:nvSpPr>
          <p:spPr>
            <a:xfrm>
              <a:off x="3687547" y="1050982"/>
              <a:ext cx="4073411" cy="1754824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2" name="Google Shape;152;p6"/>
            <p:cNvGrpSpPr/>
            <p:nvPr/>
          </p:nvGrpSpPr>
          <p:grpSpPr>
            <a:xfrm>
              <a:off x="3687547" y="1051470"/>
              <a:ext cx="8415553" cy="5806530"/>
              <a:chOff x="3778987" y="1240772"/>
              <a:chExt cx="5440680" cy="4146300"/>
            </a:xfrm>
          </p:grpSpPr>
          <p:sp>
            <p:nvSpPr>
              <p:cNvPr id="153" name="Google Shape;153;p6"/>
              <p:cNvSpPr/>
              <p:nvPr/>
            </p:nvSpPr>
            <p:spPr>
              <a:xfrm>
                <a:off x="3778987" y="1240772"/>
                <a:ext cx="64008" cy="1298448"/>
              </a:xfrm>
              <a:prstGeom prst="rect">
                <a:avLst/>
              </a:prstGeom>
              <a:solidFill>
                <a:srgbClr val="B6D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3897859" y="1286492"/>
                <a:ext cx="237744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IN" sz="1400" b="1" i="0" u="none" strike="noStrike" cap="none">
                    <a:solidFill>
                      <a:srgbClr val="0B1B2B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🇸🇬  Singapore</a:t>
                </a: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3897859" y="1515092"/>
                <a:ext cx="137160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IN" sz="1400" b="1" i="0" u="none" strike="noStrike" cap="none">
                    <a:solidFill>
                      <a:srgbClr val="52B78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ACTIVE</a:t>
                </a: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3897859" y="1697972"/>
                <a:ext cx="2468880" cy="7955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IN" sz="1400" b="0" i="0" u="none" strike="noStrike" cap="none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World's most mature pricing system. ERP (Electronic Road Pricing) since 1975 — cordon-based congestion charges. Transitioning to GPS-based Electronic road pricing 2.0. EVs get reduced charges. No new ICE cars from 2030.</a:t>
                </a: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6567907" y="1240772"/>
                <a:ext cx="2651760" cy="1298448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6567907" y="1240772"/>
                <a:ext cx="64008" cy="1298448"/>
              </a:xfrm>
              <a:prstGeom prst="rect">
                <a:avLst/>
              </a:prstGeom>
              <a:solidFill>
                <a:srgbClr val="F4A2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6686779" y="1286492"/>
                <a:ext cx="237744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IN" sz="1400" b="1" i="0" u="none" strike="noStrike" cap="none">
                    <a:solidFill>
                      <a:srgbClr val="0B1B2B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🇮🇩  Indonesia — Jakarta</a:t>
                </a: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6686779" y="1515092"/>
                <a:ext cx="137160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IN" sz="1400" b="1" i="0" u="none" strike="noStrike" cap="none">
                    <a:solidFill>
                      <a:srgbClr val="F4A26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ACTIVE (Limited)</a:t>
                </a: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6686779" y="1697972"/>
                <a:ext cx="2468880" cy="7955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IN" sz="1400" b="0" i="0" u="none" strike="noStrike" cap="none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LEZ in Kota Tua (Old Town, 0.14 km²) since 2021. Tebet Eco Park LEZ on weekends. ADB TA supporting expansion to other polluted urban districts (Jakarta, Surabaya, Bandung).</a:t>
                </a: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3778987" y="2658092"/>
                <a:ext cx="2651760" cy="1298448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3778987" y="2658092"/>
                <a:ext cx="64008" cy="1298448"/>
              </a:xfrm>
              <a:prstGeom prst="rect">
                <a:avLst/>
              </a:prstGeom>
              <a:solidFill>
                <a:srgbClr val="F4A2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3897859" y="2703812"/>
                <a:ext cx="237744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IN" sz="1400" b="1" i="0" u="none" strike="noStrike" cap="none">
                    <a:solidFill>
                      <a:srgbClr val="0B1B2B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🇻🇳  Vietnam — Hanoi</a:t>
                </a: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3897859" y="2932412"/>
                <a:ext cx="137160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IN" sz="1400" b="1" i="0" u="none" strike="noStrike" cap="none">
                    <a:solidFill>
                      <a:srgbClr val="F4A26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PLANNED (2025)</a:t>
                </a: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3897859" y="3115292"/>
                <a:ext cx="2468880" cy="7955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IN" sz="1400" b="0" i="0" u="none" strike="noStrike" cap="none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Capital Law 2024 mandates LEZs in Hoan Kiem &amp; Ba Dinh districts (Hanoi) starting Jan 1, 2025. HCMC and Hanoi studying congestion pricing feasibility.</a:t>
                </a: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6567907" y="2658092"/>
                <a:ext cx="2651760" cy="1298448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6567907" y="2658092"/>
                <a:ext cx="64008" cy="1298448"/>
              </a:xfrm>
              <a:prstGeom prst="rect">
                <a:avLst/>
              </a:prstGeom>
              <a:solidFill>
                <a:srgbClr val="F4A2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6686779" y="2703812"/>
                <a:ext cx="237744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IN" sz="1400" b="1" i="0" u="none" strike="noStrike" cap="none">
                    <a:solidFill>
                      <a:srgbClr val="0B1B2B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🇵🇭  Philippines</a:t>
                </a: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6686779" y="2932412"/>
                <a:ext cx="137160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IN" sz="1400" b="1" i="0" u="none" strike="noStrike" cap="none">
                    <a:solidFill>
                      <a:srgbClr val="F4A26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PILOTING</a:t>
                </a: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6686779" y="3115292"/>
                <a:ext cx="2468880" cy="7955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IN" sz="1400" b="0" i="0" u="none" strike="noStrike" cap="none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ADB TA for LEZ feasibility in Manila. EV Industry Development Act 2022 sets 5% EV fleet mandates — indirect emission zoning via procurement.</a:t>
                </a: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3778987" y="4088624"/>
                <a:ext cx="2651760" cy="1298448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3778987" y="4075412"/>
                <a:ext cx="64008" cy="1298448"/>
              </a:xfrm>
              <a:prstGeom prst="rect">
                <a:avLst/>
              </a:prstGeom>
              <a:solidFill>
                <a:srgbClr val="E7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>
                <a:off x="3897859" y="4121132"/>
                <a:ext cx="237744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IN" sz="1400" b="1" i="0" u="none" strike="noStrike" cap="none">
                    <a:solidFill>
                      <a:srgbClr val="0B1B2B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🇹🇭  Thailand — Bangkok</a:t>
                </a: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>
                <a:off x="3897859" y="4349732"/>
                <a:ext cx="137160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IN" sz="1400" b="1" i="0" u="none" strike="noStrike" cap="none">
                    <a:solidFill>
                      <a:srgbClr val="E76F5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STUDYING</a:t>
                </a: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>
                <a:off x="3897859" y="4532612"/>
                <a:ext cx="2468880" cy="7955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IN" sz="1400" b="0" i="0" u="none" strike="noStrike" cap="none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Congestion cost in Bangkok estimated at $15.4 billion/year. Pricing threshold suggested at &gt;$2.3/entry. No formal LEZ or Electronic road pricing yet implemented; Bangkok remains under study.</a:t>
                </a: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>
                <a:off x="6567907" y="4075412"/>
                <a:ext cx="2651760" cy="1298448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6567907" y="4075412"/>
                <a:ext cx="64008" cy="1298448"/>
              </a:xfrm>
              <a:prstGeom prst="rect">
                <a:avLst/>
              </a:prstGeom>
              <a:solidFill>
                <a:srgbClr val="89DF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>
                <a:off x="6686779" y="4121132"/>
                <a:ext cx="237744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IN" sz="1400" b="1" i="0" u="none" strike="noStrike" cap="none">
                    <a:solidFill>
                      <a:srgbClr val="0B1B2B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🇮🇳  India — Select Cities</a:t>
                </a: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6686779" y="4349732"/>
                <a:ext cx="137160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IN" sz="1400" b="1" i="0" u="none" strike="noStrike" cap="none">
                    <a:solidFill>
                      <a:srgbClr val="00B0F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EMERGING</a:t>
                </a:r>
                <a:endParaRPr sz="1400" b="0" i="0" u="none" strike="noStrike" cap="none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6686779" y="4532612"/>
                <a:ext cx="2468880" cy="7955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IN" sz="1400" b="0" i="0" u="none" strike="noStrike" cap="none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Kevadia (Gujarat) LEZ operational. Delhi odd-even plate rules and GRAP (Graded Response Action Plan) emission-based restrictions during peak pollution periods.</a:t>
                </a: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 txBox="1">
            <a:spLocks noGrp="1"/>
          </p:cNvSpPr>
          <p:nvPr>
            <p:ph type="title"/>
          </p:nvPr>
        </p:nvSpPr>
        <p:spPr>
          <a:xfrm>
            <a:off x="395707" y="194428"/>
            <a:ext cx="11284400" cy="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IN"/>
              <a:t>Regional Overview of South and South East Asian cities  </a:t>
            </a:r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95707" y="6475388"/>
            <a:ext cx="9740800" cy="3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/>
          </a:p>
        </p:txBody>
      </p:sp>
      <p:sp>
        <p:nvSpPr>
          <p:cNvPr id="188" name="Google Shape;188;p7"/>
          <p:cNvSpPr/>
          <p:nvPr/>
        </p:nvSpPr>
        <p:spPr>
          <a:xfrm>
            <a:off x="274320" y="777240"/>
            <a:ext cx="1965960" cy="1417320"/>
          </a:xfrm>
          <a:prstGeom prst="rect">
            <a:avLst/>
          </a:prstGeom>
          <a:noFill/>
          <a:ln>
            <a:noFill/>
          </a:ln>
          <a:effectLst>
            <a:outerShdw blurRad="76200" dist="38100" dir="8100000" algn="bl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"/>
          <p:cNvSpPr/>
          <p:nvPr/>
        </p:nvSpPr>
        <p:spPr>
          <a:xfrm>
            <a:off x="2441448" y="777240"/>
            <a:ext cx="1965960" cy="1417320"/>
          </a:xfrm>
          <a:prstGeom prst="rect">
            <a:avLst/>
          </a:prstGeom>
          <a:noFill/>
          <a:ln>
            <a:noFill/>
          </a:ln>
          <a:effectLst>
            <a:outerShdw blurRad="76200" dist="38100" dir="8100000" algn="bl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4608576" y="777240"/>
            <a:ext cx="1965960" cy="1417320"/>
          </a:xfrm>
          <a:prstGeom prst="rect">
            <a:avLst/>
          </a:prstGeom>
          <a:noFill/>
          <a:ln>
            <a:noFill/>
          </a:ln>
          <a:effectLst>
            <a:outerShdw blurRad="76200" dist="38100" dir="8100000" algn="bl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91" name="Google Shape;191;p7"/>
          <p:cNvGraphicFramePr/>
          <p:nvPr/>
        </p:nvGraphicFramePr>
        <p:xfrm>
          <a:off x="274320" y="2058226"/>
          <a:ext cx="11787050" cy="4511160"/>
        </p:xfrm>
        <a:graphic>
          <a:graphicData uri="http://schemas.openxmlformats.org/drawingml/2006/table">
            <a:tbl>
              <a:tblPr>
                <a:noFill/>
                <a:tableStyleId>{289B4457-A202-430A-B1CC-A2B701A0F499}</a:tableStyleId>
              </a:tblPr>
              <a:tblGrid>
                <a:gridCol w="1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3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3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82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Country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B1B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Zero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B1B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EV30@30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B1B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Active EV Scheme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B1B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 Sales Trend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B1B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LEZ / Pricing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B1B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India 🇮🇳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2070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✅ Yes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PM E-DRIVE, PLI, EMPS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↗ 7% penetration (FY24)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Kevadia LEZ; Odd-Even Delhi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Singapore 🇸🇬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2050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 No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ARF Rebate 45%; VES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↗↗ ~40% share 2025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✅ ERP since 1975 (world's oldest)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Thailand 🇹🇭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2065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 No (own 30@30)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EV3.5 scheme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↗↗ 21% share 2025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Studying; no formal LEZ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Vietnam 🇻🇳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2050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 No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Reg. fee waiver 2027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↗↗↗ ~40% share 2025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Planned: Hanoi LEZ (2025)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Indonesia 🇮🇩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2060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 No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Luxury tax 0%; VAT 1%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↗↗ 15% share 2025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✅ Jakarta Kota Tua LEZ (2021)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Malaysia 🇲🇾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2050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 No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Duty waivers; road tax exempt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↗ 4% share 2024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formal LEZ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Philippines 🇵🇭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target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 No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 Industry Dev. Act 2022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↗ Early stage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Piloting (ADB TA)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Cambodia 🇰🇭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2050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 No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NDC-focused; minimal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→ Very early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Myanmar 🇲🇲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2040 (LULUCF)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 No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→ Very early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Laos 🇱🇦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2050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 No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Limited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→ Very early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Brunei 🇧🇳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2050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 No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Minimal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→ Very early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B1B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92" name="Google Shape;192;p7"/>
          <p:cNvGrpSpPr/>
          <p:nvPr/>
        </p:nvGrpSpPr>
        <p:grpSpPr>
          <a:xfrm>
            <a:off x="-75097" y="731520"/>
            <a:ext cx="12314062" cy="1476761"/>
            <a:chOff x="-336353" y="731520"/>
            <a:chExt cx="12314062" cy="1476761"/>
          </a:xfrm>
        </p:grpSpPr>
        <p:sp>
          <p:nvSpPr>
            <p:cNvPr id="193" name="Google Shape;193;p7"/>
            <p:cNvSpPr/>
            <p:nvPr/>
          </p:nvSpPr>
          <p:spPr>
            <a:xfrm>
              <a:off x="274320" y="777240"/>
              <a:ext cx="1965960" cy="45720"/>
            </a:xfrm>
            <a:prstGeom prst="rect">
              <a:avLst/>
            </a:prstGeom>
            <a:solidFill>
              <a:srgbClr val="52B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320040" y="822960"/>
              <a:ext cx="1892808" cy="777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lang="en-IN" sz="4200" b="1" i="0" u="none" strike="noStrike" cap="none">
                  <a:solidFill>
                    <a:srgbClr val="52B788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8/11</a:t>
              </a:r>
              <a:endPara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-336353" y="1436755"/>
              <a:ext cx="3167100" cy="50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6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Countries</a:t>
              </a:r>
              <a:r>
                <a:rPr lang="en-IN"/>
                <a:t> </a:t>
              </a:r>
              <a:r>
                <a:rPr lang="en-IN" sz="16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with Net Zero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6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Goals</a:t>
              </a: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3256617" y="777240"/>
              <a:ext cx="1965960" cy="45720"/>
            </a:xfrm>
            <a:prstGeom prst="rect">
              <a:avLst/>
            </a:prstGeom>
            <a:solidFill>
              <a:srgbClr val="00B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3264164" y="822960"/>
              <a:ext cx="1892808" cy="777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lang="en-IN" sz="4200" b="1" i="0" u="none" strike="noStrike" cap="none">
                  <a:solidFill>
                    <a:srgbClr val="00B4D8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</a:t>
              </a:r>
              <a:endPara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2441448" y="1441865"/>
              <a:ext cx="3503700" cy="50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6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EV30@30 Signatory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6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(India)</a:t>
              </a: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6268939" y="731520"/>
              <a:ext cx="1965960" cy="45720"/>
            </a:xfrm>
            <a:prstGeom prst="rect">
              <a:avLst/>
            </a:prstGeom>
            <a:solidFill>
              <a:srgbClr val="F4A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6314659" y="766354"/>
              <a:ext cx="1892808" cy="777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lang="en-IN" sz="4200" b="1" i="0" u="none" strike="noStrike" cap="none">
                  <a:solidFill>
                    <a:srgbClr val="F4A26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8+</a:t>
              </a:r>
              <a:endPara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5677446" y="1426596"/>
              <a:ext cx="3167100" cy="50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6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Active EV Subsidy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6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Schemes</a:t>
              </a: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9411246" y="743494"/>
              <a:ext cx="1965960" cy="45720"/>
            </a:xfrm>
            <a:prstGeom prst="rect">
              <a:avLst/>
            </a:prstGeom>
            <a:solidFill>
              <a:srgbClr val="E76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9427019" y="805042"/>
              <a:ext cx="1892808" cy="777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lang="en-IN" sz="4200" b="1" i="0" u="none" strike="noStrike" cap="none">
                  <a:solidFill>
                    <a:srgbClr val="E76F5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</a:t>
              </a:r>
              <a:endPara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8810609" y="1426596"/>
              <a:ext cx="3167100" cy="50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6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Active LEZ Cities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6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(SG + Jakarta)</a:t>
              </a:r>
              <a:endParaRPr/>
            </a:p>
          </p:txBody>
        </p:sp>
        <p:cxnSp>
          <p:nvCxnSpPr>
            <p:cNvPr id="205" name="Google Shape;205;p7"/>
            <p:cNvCxnSpPr/>
            <p:nvPr/>
          </p:nvCxnSpPr>
          <p:spPr>
            <a:xfrm>
              <a:off x="2670629" y="822960"/>
              <a:ext cx="14514" cy="1371600"/>
            </a:xfrm>
            <a:prstGeom prst="straightConnector1">
              <a:avLst/>
            </a:prstGeom>
            <a:noFill/>
            <a:ln w="9525" cap="flat" cmpd="sng">
              <a:solidFill>
                <a:srgbClr val="009C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6" name="Google Shape;206;p7"/>
            <p:cNvCxnSpPr/>
            <p:nvPr/>
          </p:nvCxnSpPr>
          <p:spPr>
            <a:xfrm>
              <a:off x="5818506" y="836681"/>
              <a:ext cx="14514" cy="1371600"/>
            </a:xfrm>
            <a:prstGeom prst="straightConnector1">
              <a:avLst/>
            </a:prstGeom>
            <a:noFill/>
            <a:ln w="9525" cap="flat" cmpd="sng">
              <a:solidFill>
                <a:srgbClr val="009C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7" name="Google Shape;207;p7"/>
            <p:cNvCxnSpPr/>
            <p:nvPr/>
          </p:nvCxnSpPr>
          <p:spPr>
            <a:xfrm>
              <a:off x="8786289" y="771006"/>
              <a:ext cx="14514" cy="1371600"/>
            </a:xfrm>
            <a:prstGeom prst="straightConnector1">
              <a:avLst/>
            </a:prstGeom>
            <a:noFill/>
            <a:ln w="9525" cap="flat" cmpd="sng">
              <a:solidFill>
                <a:srgbClr val="009CD8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Google Shape;213;p8"/>
          <p:cNvGraphicFramePr/>
          <p:nvPr>
            <p:extLst>
              <p:ext uri="{D42A27DB-BD31-4B8C-83A1-F6EECF244321}">
                <p14:modId xmlns:p14="http://schemas.microsoft.com/office/powerpoint/2010/main" val="2526864291"/>
              </p:ext>
            </p:extLst>
          </p:nvPr>
        </p:nvGraphicFramePr>
        <p:xfrm>
          <a:off x="634951" y="487150"/>
          <a:ext cx="11887200" cy="6212951"/>
        </p:xfrm>
        <a:graphic>
          <a:graphicData uri="http://schemas.openxmlformats.org/drawingml/2006/table">
            <a:tbl>
              <a:tblPr>
                <a:noFill/>
                <a:tableStyleId>{CC20595F-DD6B-4906-A3DA-3B46F9F1DFF6}</a:tableStyleId>
              </a:tblPr>
              <a:tblGrid>
                <a:gridCol w="126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1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0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3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IN" sz="17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Country</a:t>
                      </a:r>
                      <a:endParaRPr sz="1700" b="1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IN" sz="1700" b="1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Focused Vehicle segment </a:t>
                      </a:r>
                      <a:endParaRPr sz="1700" b="1" u="none" strike="noStrike" cap="none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IN" sz="17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Targets / Vision (next ) </a:t>
                      </a:r>
                      <a:endParaRPr sz="1700" b="1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IN" sz="17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Subsidy Mechanisms</a:t>
                      </a:r>
                      <a:endParaRPr sz="1700" b="1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IN" sz="17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 Status </a:t>
                      </a:r>
                      <a:endParaRPr sz="1700" b="1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b="1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>
                    <a:lnL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IN" sz="15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Philippines</a:t>
                      </a:r>
                      <a:endParaRPr sz="15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13975" marR="13975" marT="9525" marB="9525">
                    <a:lnL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IN" sz="13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PUV Modernization Program; long-term low- carbon mobility vision-</a:t>
                      </a:r>
                      <a:r>
                        <a:rPr lang="en-IN" sz="15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Targets include around 100,000 e‑trikes/year and 200,000 e‑jeepneys over six years</a:t>
                      </a:r>
                      <a:r>
                        <a:rPr lang="en-IN" sz="14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en-IN" sz="13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supported by purchase subsidies and concessional loans</a:t>
                      </a:r>
                      <a:endParaRPr sz="13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IN" sz="13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Capital subsidy per e-jeepney; concessional loans via </a:t>
                      </a:r>
                      <a:endParaRPr sz="13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IN" sz="13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development banks; tax exemptions</a:t>
                      </a:r>
                      <a:endParaRPr sz="13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300" b="1" i="0" u="none" strike="noStrike" cap="none">
                          <a:solidFill>
                            <a:srgbClr val="F79F7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 -  SLOW / CONTESTED</a:t>
                      </a:r>
                      <a:r>
                        <a:rPr lang="en-IN" sz="13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en-IN" sz="13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13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 of 2025, </a:t>
                      </a:r>
                      <a:r>
                        <a:rPr lang="en-IN" sz="1300" b="1" i="0" u="none" strike="noStrike" cap="none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only ~5% of 220,000 jeepneys have been electrified</a:t>
                      </a:r>
                      <a:r>
                        <a:rPr lang="en-IN" sz="13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though 2025 saw acceleration with &gt;1,000 e-jeepney units deployed. </a:t>
                      </a:r>
                      <a:endParaRPr/>
                    </a:p>
                  </a:txBody>
                  <a:tcPr marL="9525" marR="9525" marT="9525" marB="0">
                    <a:lnL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>
                    <a:lnL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IN" sz="15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Singapore</a:t>
                      </a:r>
                      <a:endParaRPr sz="15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13975" marR="13975" marT="9525" marB="9525">
                    <a:lnL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IN" sz="15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 for 100% cleaner energy vehicles by 2040</a:t>
                      </a:r>
                      <a:endParaRPr sz="1500" b="1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IN" sz="13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Government procurement model; charging infrastructure integrated with depots; strong fiscal capacity</a:t>
                      </a:r>
                      <a:br>
                        <a:rPr lang="en-IN" sz="13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14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IN" sz="15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25% purchase subsidy advances full electrification  by 8 years</a:t>
                      </a:r>
                      <a:endParaRPr sz="1500" b="1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300" b="1" i="0" u="none" strike="noStrike" cap="none">
                          <a:solidFill>
                            <a:schemeClr val="accent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 - ON TRACK</a:t>
                      </a:r>
                      <a:r>
                        <a:rPr lang="en-IN" sz="13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en-IN" sz="13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13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LTA has </a:t>
                      </a:r>
                      <a:r>
                        <a:rPr lang="en-IN" sz="1300" b="1" i="0" u="none" strike="noStrike" cap="none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deployed 70+ electric buses as of end-2024 and awarded contracts for 660 new electric buses (360 single-deck + 300 double-deck) </a:t>
                      </a:r>
                      <a:r>
                        <a:rPr lang="en-IN" sz="13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be deployed from end-2026. </a:t>
                      </a:r>
                      <a:endParaRPr/>
                    </a:p>
                  </a:txBody>
                  <a:tcPr marL="9525" marR="9525" marT="9525" marB="0">
                    <a:lnL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>
                    <a:lnL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IN" sz="15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Thailand</a:t>
                      </a:r>
                      <a:endParaRPr sz="15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13975" marR="13975" marT="9525" marB="9525">
                    <a:lnL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IN" sz="15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National EV roadmap (30@30 policy);   EV production hub ambition</a:t>
                      </a:r>
                      <a:br>
                        <a:rPr lang="en-IN" sz="15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15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National Energy Efficiency Plan targets 1.2 million EVs by 2036</a:t>
                      </a:r>
                      <a:r>
                        <a:rPr lang="en-IN" sz="14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;</a:t>
                      </a:r>
                      <a:r>
                        <a:rPr lang="en-IN" sz="13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NSTDA plan to make Thailand an ASEAN BEV hub with capacity to produce 1,000 electric buses/year</a:t>
                      </a:r>
                      <a:endParaRPr sz="13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IN" sz="13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Excise tax reductions; investment incentives; public-private partnerships</a:t>
                      </a:r>
                      <a:endParaRPr sz="13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300" b="1" i="0" u="none" strike="noStrike" cap="none">
                          <a:solidFill>
                            <a:schemeClr val="accent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 – ON TRACK </a:t>
                      </a:r>
                      <a:r>
                        <a:rPr lang="en-IN" sz="13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en-IN" sz="13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13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 of July 2025, </a:t>
                      </a:r>
                      <a:r>
                        <a:rPr lang="en-IN" sz="1300" b="1" i="0" u="none" strike="noStrike" cap="none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~3,800 electric buses and trucks are on the road. </a:t>
                      </a:r>
                      <a:endParaRPr/>
                    </a:p>
                  </a:txBody>
                  <a:tcPr marL="9525" marR="9525" marT="9525" marB="0">
                    <a:lnL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>
                    <a:lnL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4" name="Google Shape;214;p8"/>
          <p:cNvSpPr txBox="1"/>
          <p:nvPr/>
        </p:nvSpPr>
        <p:spPr>
          <a:xfrm>
            <a:off x="224100" y="75950"/>
            <a:ext cx="117825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Public transportation and electrification initiatives in South and South East Asian Countries</a:t>
            </a: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" name="Google Shape;215;p8"/>
          <p:cNvGrpSpPr/>
          <p:nvPr/>
        </p:nvGrpSpPr>
        <p:grpSpPr>
          <a:xfrm>
            <a:off x="427688" y="341505"/>
            <a:ext cx="11575237" cy="5804822"/>
            <a:chOff x="431363" y="652249"/>
            <a:chExt cx="11575237" cy="5804822"/>
          </a:xfrm>
        </p:grpSpPr>
        <p:cxnSp>
          <p:nvCxnSpPr>
            <p:cNvPr id="216" name="Google Shape;216;p8"/>
            <p:cNvCxnSpPr/>
            <p:nvPr/>
          </p:nvCxnSpPr>
          <p:spPr>
            <a:xfrm>
              <a:off x="3207430" y="652250"/>
              <a:ext cx="0" cy="5804821"/>
            </a:xfrm>
            <a:prstGeom prst="straightConnector1">
              <a:avLst/>
            </a:prstGeom>
            <a:noFill/>
            <a:ln w="28575" cap="flat" cmpd="sng">
              <a:solidFill>
                <a:srgbClr val="F2F2F2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17" name="Google Shape;217;p8"/>
            <p:cNvCxnSpPr/>
            <p:nvPr/>
          </p:nvCxnSpPr>
          <p:spPr>
            <a:xfrm>
              <a:off x="6582227" y="652250"/>
              <a:ext cx="0" cy="5804821"/>
            </a:xfrm>
            <a:prstGeom prst="straightConnector1">
              <a:avLst/>
            </a:prstGeom>
            <a:noFill/>
            <a:ln w="28575" cap="flat" cmpd="sng">
              <a:solidFill>
                <a:srgbClr val="F2F2F2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18" name="Google Shape;218;p8"/>
            <p:cNvCxnSpPr/>
            <p:nvPr/>
          </p:nvCxnSpPr>
          <p:spPr>
            <a:xfrm>
              <a:off x="9000974" y="652250"/>
              <a:ext cx="0" cy="5804821"/>
            </a:xfrm>
            <a:prstGeom prst="straightConnector1">
              <a:avLst/>
            </a:prstGeom>
            <a:noFill/>
            <a:ln w="28575" cap="flat" cmpd="sng">
              <a:solidFill>
                <a:srgbClr val="F2F2F2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19" name="Google Shape;219;p8"/>
            <p:cNvCxnSpPr/>
            <p:nvPr/>
          </p:nvCxnSpPr>
          <p:spPr>
            <a:xfrm>
              <a:off x="1950715" y="652249"/>
              <a:ext cx="0" cy="5804821"/>
            </a:xfrm>
            <a:prstGeom prst="straightConnector1">
              <a:avLst/>
            </a:prstGeom>
            <a:noFill/>
            <a:ln w="28575" cap="flat" cmpd="sng">
              <a:solidFill>
                <a:srgbClr val="F2F2F2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20" name="Google Shape;220;p8"/>
            <p:cNvCxnSpPr/>
            <p:nvPr/>
          </p:nvCxnSpPr>
          <p:spPr>
            <a:xfrm>
              <a:off x="638627" y="3137095"/>
              <a:ext cx="11367973" cy="0"/>
            </a:xfrm>
            <a:prstGeom prst="straightConnector1">
              <a:avLst/>
            </a:prstGeom>
            <a:noFill/>
            <a:ln w="28575" cap="flat" cmpd="sng">
              <a:solidFill>
                <a:srgbClr val="F2F2F2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21" name="Google Shape;221;p8"/>
            <p:cNvCxnSpPr/>
            <p:nvPr/>
          </p:nvCxnSpPr>
          <p:spPr>
            <a:xfrm>
              <a:off x="431363" y="4907280"/>
              <a:ext cx="11367973" cy="0"/>
            </a:xfrm>
            <a:prstGeom prst="straightConnector1">
              <a:avLst/>
            </a:prstGeom>
            <a:noFill/>
            <a:ln w="28575" cap="flat" cmpd="sng">
              <a:solidFill>
                <a:srgbClr val="F2F2F2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22" name="Google Shape;222;p8"/>
            <p:cNvCxnSpPr/>
            <p:nvPr/>
          </p:nvCxnSpPr>
          <p:spPr>
            <a:xfrm>
              <a:off x="638626" y="1514621"/>
              <a:ext cx="11367973" cy="0"/>
            </a:xfrm>
            <a:prstGeom prst="straightConnector1">
              <a:avLst/>
            </a:prstGeom>
            <a:noFill/>
            <a:ln w="28575" cap="flat" cmpd="sng">
              <a:solidFill>
                <a:srgbClr val="F2F2F2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grpSp>
        <p:nvGrpSpPr>
          <p:cNvPr id="223" name="Google Shape;223;p8"/>
          <p:cNvGrpSpPr/>
          <p:nvPr/>
        </p:nvGrpSpPr>
        <p:grpSpPr>
          <a:xfrm>
            <a:off x="2197404" y="1390669"/>
            <a:ext cx="677344" cy="1546528"/>
            <a:chOff x="1385286" y="3995225"/>
            <a:chExt cx="677344" cy="1546528"/>
          </a:xfrm>
        </p:grpSpPr>
        <p:pic>
          <p:nvPicPr>
            <p:cNvPr id="224" name="Google Shape;224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5286" y="4864409"/>
              <a:ext cx="677344" cy="677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06239" y="3995225"/>
              <a:ext cx="434592" cy="434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28951" y="4429817"/>
              <a:ext cx="455814" cy="4558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7" name="Google Shape;22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7404" y="3701982"/>
            <a:ext cx="677344" cy="6773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" name="Google Shape;228;p8"/>
          <p:cNvGrpSpPr/>
          <p:nvPr/>
        </p:nvGrpSpPr>
        <p:grpSpPr>
          <a:xfrm>
            <a:off x="2234413" y="4623520"/>
            <a:ext cx="677344" cy="1892633"/>
            <a:chOff x="1356875" y="4031590"/>
            <a:chExt cx="677344" cy="1892633"/>
          </a:xfrm>
        </p:grpSpPr>
        <p:grpSp>
          <p:nvGrpSpPr>
            <p:cNvPr id="229" name="Google Shape;229;p8"/>
            <p:cNvGrpSpPr/>
            <p:nvPr/>
          </p:nvGrpSpPr>
          <p:grpSpPr>
            <a:xfrm>
              <a:off x="1356875" y="4031590"/>
              <a:ext cx="677344" cy="1892633"/>
              <a:chOff x="1385286" y="4062915"/>
              <a:chExt cx="677344" cy="1892633"/>
            </a:xfrm>
          </p:grpSpPr>
          <p:pic>
            <p:nvPicPr>
              <p:cNvPr id="230" name="Google Shape;230;p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385286" y="5278204"/>
                <a:ext cx="677344" cy="6773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1" name="Google Shape;231;p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406239" y="4062915"/>
                <a:ext cx="434592" cy="4345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2" name="Google Shape;232;p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419874" y="4858773"/>
                <a:ext cx="455814" cy="45581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33" name="Google Shape;233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377854" y="4402581"/>
              <a:ext cx="521713" cy="52171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"/>
          <p:cNvSpPr txBox="1">
            <a:spLocks noGrp="1"/>
          </p:cNvSpPr>
          <p:nvPr>
            <p:ph type="body" idx="2"/>
          </p:nvPr>
        </p:nvSpPr>
        <p:spPr>
          <a:xfrm>
            <a:off x="395707" y="6475388"/>
            <a:ext cx="97407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00"/>
              <a:buNone/>
            </a:pPr>
            <a:endParaRPr/>
          </a:p>
        </p:txBody>
      </p:sp>
      <p:graphicFrame>
        <p:nvGraphicFramePr>
          <p:cNvPr id="240" name="Google Shape;240;p9"/>
          <p:cNvGraphicFramePr/>
          <p:nvPr/>
        </p:nvGraphicFramePr>
        <p:xfrm>
          <a:off x="225084" y="147015"/>
          <a:ext cx="11732475" cy="6294126"/>
        </p:xfrm>
        <a:graphic>
          <a:graphicData uri="http://schemas.openxmlformats.org/drawingml/2006/table">
            <a:tbl>
              <a:tblPr>
                <a:noFill/>
                <a:tableStyleId>{CC20595F-DD6B-4906-A3DA-3B46F9F1DFF6}</a:tableStyleId>
              </a:tblPr>
              <a:tblGrid>
                <a:gridCol w="109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6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IN" sz="17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Country</a:t>
                      </a:r>
                      <a:endParaRPr sz="1700" b="1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IN" sz="17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Focused Vehicle segment </a:t>
                      </a:r>
                      <a:endParaRPr sz="1700" b="1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IN" sz="17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Targets / Vision</a:t>
                      </a:r>
                      <a:endParaRPr sz="1700" b="1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IN" sz="17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Subsidy Mechanisms</a:t>
                      </a:r>
                      <a:endParaRPr sz="1700" b="1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IN" sz="17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 Status </a:t>
                      </a:r>
                      <a:endParaRPr sz="1700" b="1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Malaysia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IN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 Carbon Mobility Blueprint; </a:t>
                      </a:r>
                      <a:r>
                        <a:rPr lang="en-IN" sz="15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carbon neutrality by 2050</a:t>
                      </a:r>
                      <a:br>
                        <a:rPr lang="en-IN" sz="15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15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NAP 2014 envisaged 100,000 EVs by 2020 and investments  of about RM150 million,</a:t>
                      </a:r>
                      <a:r>
                        <a:rPr lang="en-IN" sz="14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IN" sz="14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including deployment of around 100    electric buses </a:t>
                      </a:r>
                      <a:r>
                        <a:rPr lang="en-IN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through purchases and leasing in selected corridors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IN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Green Technology Financing Scheme; EV import tax exemptions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300" b="1" i="0" u="none" strike="noStrike" cap="none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 - MODERATE PACE</a:t>
                      </a:r>
                      <a:r>
                        <a:rPr lang="en-IN" sz="13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en-IN" sz="13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13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Prasarana </a:t>
                      </a:r>
                      <a:r>
                        <a:rPr lang="en-IN" sz="1300" b="1" i="0" u="none" strike="noStrike" cap="none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Malaysia roll out 250 electric buses in 2025</a:t>
                      </a:r>
                      <a:endParaRPr sz="1300" b="1" i="0" u="none" strike="noStrike" cap="none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1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Indonesia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IN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Net-zero target by 2060; electrification of public fleets</a:t>
                      </a:r>
                      <a:br>
                        <a:rPr lang="en-IN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IN" sz="14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National Battery Electric Vehicle (KBLBB) program plans public‑sector procurement of 132,000 EVs and </a:t>
                      </a:r>
                      <a:r>
                        <a:rPr lang="en-IN" sz="14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2.45 million e‑motorcycles by 2030,</a:t>
                      </a:r>
                      <a:r>
                        <a:rPr lang="en-IN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with local firms preparing electric bus production for mass transport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IN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Fiscal incentives; reduced import duties; </a:t>
                      </a:r>
                      <a:r>
                        <a:rPr lang="en-IN" sz="14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PLN-led charging infrastructure</a:t>
                      </a:r>
                      <a:endParaRPr sz="1400" b="1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300" b="1" i="0" u="none" strike="noStrike" cap="none">
                          <a:solidFill>
                            <a:srgbClr val="F79F7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 -  SLOW / CONTESTED</a:t>
                      </a:r>
                      <a:r>
                        <a:rPr lang="en-IN" sz="13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en-IN" sz="13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13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 of 2025, only 376 electric buses are operating across 5 cities (Jakarta ~300+, Medan 60, Surabaya 12, Yogyakarta &amp; Semarang pilots). Transjakarta has ~470 e-buses out of 5,000 total fleet. </a:t>
                      </a:r>
                      <a:endParaRPr/>
                    </a:p>
                  </a:txBody>
                  <a:tcPr marL="9525" marR="9525" marT="9525" marB="0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Laos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IN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Sustainable transport under climate commitments</a:t>
                      </a:r>
                      <a:br>
                        <a:rPr lang="en-IN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IN" sz="14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“Strategy on Clean Energy Use and Promotion in the Transportation Sector – Development Plan 2025, Strategy 2030, Vision 2050-explicitly using EVs to absorb surplus hydropower   and reduce oil imports</a:t>
                      </a:r>
                      <a:endParaRPr sz="1400" b="1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IN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Limited structured subsidy; donor-supported pilots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300" b="1" i="0" u="none" strike="noStrike" cap="none">
                          <a:solidFill>
                            <a:srgbClr val="BDBE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 – PILOT</a:t>
                      </a:r>
                      <a:r>
                        <a:rPr lang="en-IN" sz="13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en-IN" sz="13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13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Vientiane Sustainable Urban Transport Project launched its first 55 electric buses in a BRT system trial in June 2025, </a:t>
                      </a:r>
                      <a:endParaRPr/>
                    </a:p>
                  </a:txBody>
                  <a:tcPr marL="9525" marR="9525" marT="9525" marB="0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Pakistan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b="1" u="none" strike="noStrike" cap="non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National EV Policy (30% EV by 2030)</a:t>
                      </a:r>
                      <a:endParaRPr sz="1400" b="1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IN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Reduced import duties; provincial pilot procurement; concessional financing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5" marR="13975" marT="9525" marB="9525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300" b="1" i="0" u="none" strike="noStrike" cap="none">
                          <a:solidFill>
                            <a:srgbClr val="BDBE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 – PILOT</a:t>
                      </a:r>
                      <a:r>
                        <a:rPr lang="en-IN" sz="13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en-IN" sz="13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13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Lahore has deployed a small fleet of electric buses with GPS, Wi-Fi, disability ramps, and dedicated charging stations. Karachi pilots also ongoing. </a:t>
                      </a:r>
                      <a:endParaRPr/>
                    </a:p>
                  </a:txBody>
                  <a:tcPr marL="9525" marR="9525" marT="9525" marB="0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41" name="Google Shape;241;p9"/>
          <p:cNvGrpSpPr/>
          <p:nvPr/>
        </p:nvGrpSpPr>
        <p:grpSpPr>
          <a:xfrm>
            <a:off x="107853" y="82721"/>
            <a:ext cx="11966916" cy="5930228"/>
            <a:chOff x="107853" y="147015"/>
            <a:chExt cx="11966916" cy="5930228"/>
          </a:xfrm>
        </p:grpSpPr>
        <p:grpSp>
          <p:nvGrpSpPr>
            <p:cNvPr id="242" name="Google Shape;242;p9"/>
            <p:cNvGrpSpPr/>
            <p:nvPr/>
          </p:nvGrpSpPr>
          <p:grpSpPr>
            <a:xfrm>
              <a:off x="225084" y="147015"/>
              <a:ext cx="11732454" cy="5930228"/>
              <a:chOff x="225084" y="147015"/>
              <a:chExt cx="11732454" cy="5930228"/>
            </a:xfrm>
          </p:grpSpPr>
          <p:cxnSp>
            <p:nvCxnSpPr>
              <p:cNvPr id="243" name="Google Shape;243;p9"/>
              <p:cNvCxnSpPr/>
              <p:nvPr/>
            </p:nvCxnSpPr>
            <p:spPr>
              <a:xfrm>
                <a:off x="225084" y="2363372"/>
                <a:ext cx="11732454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2F2F2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4" name="Google Shape;244;p9"/>
              <p:cNvCxnSpPr/>
              <p:nvPr/>
            </p:nvCxnSpPr>
            <p:spPr>
              <a:xfrm>
                <a:off x="225084" y="3866270"/>
                <a:ext cx="11732454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2F2F2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5" name="Google Shape;245;p9"/>
              <p:cNvCxnSpPr/>
              <p:nvPr/>
            </p:nvCxnSpPr>
            <p:spPr>
              <a:xfrm>
                <a:off x="225084" y="5326965"/>
                <a:ext cx="11732454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2F2F2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6" name="Google Shape;246;p9"/>
              <p:cNvCxnSpPr/>
              <p:nvPr/>
            </p:nvCxnSpPr>
            <p:spPr>
              <a:xfrm>
                <a:off x="1364566" y="147015"/>
                <a:ext cx="0" cy="5930228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2F2F2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7" name="Google Shape;247;p9"/>
              <p:cNvCxnSpPr/>
              <p:nvPr/>
            </p:nvCxnSpPr>
            <p:spPr>
              <a:xfrm>
                <a:off x="2515772" y="147015"/>
                <a:ext cx="0" cy="5930228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2F2F2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8" name="Google Shape;248;p9"/>
              <p:cNvCxnSpPr/>
              <p:nvPr/>
            </p:nvCxnSpPr>
            <p:spPr>
              <a:xfrm>
                <a:off x="6986953" y="147015"/>
                <a:ext cx="0" cy="5930228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2F2F2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9" name="Google Shape;249;p9"/>
              <p:cNvCxnSpPr/>
              <p:nvPr/>
            </p:nvCxnSpPr>
            <p:spPr>
              <a:xfrm>
                <a:off x="9179168" y="147015"/>
                <a:ext cx="0" cy="5930228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2F2F2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50" name="Google Shape;250;p9"/>
            <p:cNvCxnSpPr/>
            <p:nvPr/>
          </p:nvCxnSpPr>
          <p:spPr>
            <a:xfrm>
              <a:off x="107853" y="1026943"/>
              <a:ext cx="11966916" cy="0"/>
            </a:xfrm>
            <a:prstGeom prst="straightConnector1">
              <a:avLst/>
            </a:prstGeom>
            <a:noFill/>
            <a:ln w="28575" cap="flat" cmpd="sng">
              <a:solidFill>
                <a:srgbClr val="F2F2F2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grpSp>
        <p:nvGrpSpPr>
          <p:cNvPr id="251" name="Google Shape;251;p9"/>
          <p:cNvGrpSpPr/>
          <p:nvPr/>
        </p:nvGrpSpPr>
        <p:grpSpPr>
          <a:xfrm>
            <a:off x="1601497" y="1146770"/>
            <a:ext cx="677344" cy="1096775"/>
            <a:chOff x="1385286" y="4858773"/>
            <a:chExt cx="677344" cy="1096775"/>
          </a:xfrm>
        </p:grpSpPr>
        <p:pic>
          <p:nvPicPr>
            <p:cNvPr id="252" name="Google Shape;252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5286" y="5278204"/>
              <a:ext cx="677344" cy="677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19874" y="4858773"/>
              <a:ext cx="455814" cy="4558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4" name="Google Shape;254;p9"/>
          <p:cNvGrpSpPr/>
          <p:nvPr/>
        </p:nvGrpSpPr>
        <p:grpSpPr>
          <a:xfrm>
            <a:off x="1517980" y="2415082"/>
            <a:ext cx="677344" cy="1238190"/>
            <a:chOff x="1335124" y="4062915"/>
            <a:chExt cx="677344" cy="1238190"/>
          </a:xfrm>
        </p:grpSpPr>
        <p:pic>
          <p:nvPicPr>
            <p:cNvPr id="255" name="Google Shape;255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35124" y="4623761"/>
              <a:ext cx="677344" cy="677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06239" y="4062915"/>
              <a:ext cx="434592" cy="4345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7" name="Google Shape;25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7980" y="4570312"/>
            <a:ext cx="677344" cy="67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7980" y="5613025"/>
            <a:ext cx="677344" cy="677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EEW - PPT Template 28Mar18">
  <a:themeElements>
    <a:clrScheme name="CEEW">
      <a:dk1>
        <a:srgbClr val="000000"/>
      </a:dk1>
      <a:lt1>
        <a:srgbClr val="FFFFFF"/>
      </a:lt1>
      <a:dk2>
        <a:srgbClr val="777877"/>
      </a:dk2>
      <a:lt2>
        <a:srgbClr val="FFFFFE"/>
      </a:lt2>
      <a:accent1>
        <a:srgbClr val="009ED8"/>
      </a:accent1>
      <a:accent2>
        <a:srgbClr val="F16223"/>
      </a:accent2>
      <a:accent3>
        <a:srgbClr val="86BB3F"/>
      </a:accent3>
      <a:accent4>
        <a:srgbClr val="929497"/>
      </a:accent4>
      <a:accent5>
        <a:srgbClr val="FFFFFE"/>
      </a:accent5>
      <a:accent6>
        <a:srgbClr val="FFFFFE"/>
      </a:accent6>
      <a:hlink>
        <a:srgbClr val="0D81B9"/>
      </a:hlink>
      <a:folHlink>
        <a:srgbClr val="0D81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7153</TotalTime>
  <Words>2418</Words>
  <Application>Microsoft Office PowerPoint</Application>
  <PresentationFormat>Widescreen</PresentationFormat>
  <Paragraphs>416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Trebuchet MS</vt:lpstr>
      <vt:lpstr>CEEW - PPT Template 28Mar18</vt:lpstr>
      <vt:lpstr>Status update on Mobility and Transport related key policy and initiatives in South and Southeast Asia </vt:lpstr>
      <vt:lpstr>Urbanization Characteristics of South Asia </vt:lpstr>
      <vt:lpstr>Urbanization Characteristics of Southeast Asia </vt:lpstr>
      <vt:lpstr>Low Public Transport Share (mostly &gt;20 per cent ) Drives Growth of Informal Intermediate Public Transport (IPT) Vehicles (20-25%) </vt:lpstr>
      <vt:lpstr>Singapore and Vietnam have highest EV sales in 2025 (Q1) </vt:lpstr>
      <vt:lpstr>Initiatives taken in South and South- east Asian cities for LEZ and Road Pricing Policies </vt:lpstr>
      <vt:lpstr>Regional Overview of South and South East Asian cities  </vt:lpstr>
      <vt:lpstr>PowerPoint Presentation</vt:lpstr>
      <vt:lpstr>PowerPoint Presentation</vt:lpstr>
      <vt:lpstr>PowerPoint Presentation</vt:lpstr>
      <vt:lpstr>Innovative Clean mobility Initiatives in South and Southeast Asian cities  </vt:lpstr>
      <vt:lpstr>Initiatives on Women safety and Universal access</vt:lpstr>
      <vt:lpstr>Key Areas to cover in upcoming years </vt:lpstr>
      <vt:lpstr>Potential Partner Institutes and Agencies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update on Mobility and Transport related key policy and initiatives in South and Southeast Asia</dc:title>
  <dc:creator>Saoni Sanyal</dc:creator>
  <cp:lastModifiedBy>Saoni Sanyal</cp:lastModifiedBy>
  <cp:revision>4</cp:revision>
  <dcterms:modified xsi:type="dcterms:W3CDTF">2026-03-30T05:57:26Z</dcterms:modified>
</cp:coreProperties>
</file>