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1" r:id="rId2"/>
  </p:sldMasterIdLst>
  <p:notesMasterIdLst>
    <p:notesMasterId r:id="rId30"/>
  </p:notesMasterIdLst>
  <p:handoutMasterIdLst>
    <p:handoutMasterId r:id="rId31"/>
  </p:handoutMasterIdLst>
  <p:sldIdLst>
    <p:sldId id="423" r:id="rId3"/>
    <p:sldId id="420" r:id="rId4"/>
    <p:sldId id="454" r:id="rId5"/>
    <p:sldId id="453" r:id="rId6"/>
    <p:sldId id="421" r:id="rId7"/>
    <p:sldId id="485" r:id="rId8"/>
    <p:sldId id="299" r:id="rId9"/>
    <p:sldId id="300" r:id="rId10"/>
    <p:sldId id="431" r:id="rId11"/>
    <p:sldId id="474" r:id="rId12"/>
    <p:sldId id="500" r:id="rId13"/>
    <p:sldId id="490" r:id="rId14"/>
    <p:sldId id="493" r:id="rId15"/>
    <p:sldId id="445" r:id="rId16"/>
    <p:sldId id="491" r:id="rId17"/>
    <p:sldId id="497" r:id="rId18"/>
    <p:sldId id="492" r:id="rId19"/>
    <p:sldId id="494" r:id="rId20"/>
    <p:sldId id="495" r:id="rId21"/>
    <p:sldId id="501" r:id="rId22"/>
    <p:sldId id="502" r:id="rId23"/>
    <p:sldId id="450" r:id="rId24"/>
    <p:sldId id="499" r:id="rId25"/>
    <p:sldId id="489" r:id="rId26"/>
    <p:sldId id="498" r:id="rId27"/>
    <p:sldId id="405" r:id="rId28"/>
    <p:sldId id="42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DBC5AB-D15E-444D-9427-4B35DD521679}" v="130" dt="2026-03-16T11:25:33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173" autoAdjust="0"/>
    <p:restoredTop sz="94845" autoAdjust="0"/>
  </p:normalViewPr>
  <p:slideViewPr>
    <p:cSldViewPr snapToGrid="0">
      <p:cViewPr varScale="1">
        <p:scale>
          <a:sx n="111" d="100"/>
          <a:sy n="111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7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1F7B4F-A00D-0550-C654-E05C6257BC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D7266-1A02-7CCC-12BF-FFB4570020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CD9FF-8177-4444-9163-C2F038745F06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FED21-702C-B1B9-8D1D-2AA83F70A8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D01C-B1CF-9FDE-E1E7-E3BE4DDD2B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597A0-48E1-49A5-8CF4-5970B038A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398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EEEF6-37E0-402D-8F8C-D00D6BB9B06B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2A510-DF7C-4CDB-ADD4-D7517E27C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16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FF0000"/>
                </a:solidFill>
              </a:rPr>
              <a:t>SCOTT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A510-DF7C-4CDB-ADD4-D7517E27C5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81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C3EBFB9A-730C-F600-B05D-14389AA59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dcd54b91b_0_0:notes">
            <a:extLst>
              <a:ext uri="{FF2B5EF4-FFF2-40B4-BE49-F238E27FC236}">
                <a16:creationId xmlns:a16="http://schemas.microsoft.com/office/drawing/2014/main" id="{06EFEC53-74A3-23F4-47C9-0C56C23980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0000"/>
                </a:solidFill>
              </a:rPr>
              <a:t>SCOTT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g2fdcd54b91b_0_0:notes">
            <a:extLst>
              <a:ext uri="{FF2B5EF4-FFF2-40B4-BE49-F238E27FC236}">
                <a16:creationId xmlns:a16="http://schemas.microsoft.com/office/drawing/2014/main" id="{BA711969-DA6D-3AA6-2D5D-2E3348CBA1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577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4B38B11D-2C75-71E6-B972-4845004B2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dcd54b91b_0_0:notes">
            <a:extLst>
              <a:ext uri="{FF2B5EF4-FFF2-40B4-BE49-F238E27FC236}">
                <a16:creationId xmlns:a16="http://schemas.microsoft.com/office/drawing/2014/main" id="{8FB44BAD-4259-140F-F877-0606AEB04E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0000"/>
                </a:solidFill>
              </a:rPr>
              <a:t>SCOTT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g2fdcd54b91b_0_0:notes">
            <a:extLst>
              <a:ext uri="{FF2B5EF4-FFF2-40B4-BE49-F238E27FC236}">
                <a16:creationId xmlns:a16="http://schemas.microsoft.com/office/drawing/2014/main" id="{31C0C40E-7081-6BE2-4147-D42239FB44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5298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0000"/>
                </a:solidFill>
              </a:rPr>
              <a:t>SCOTT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A510-DF7C-4CDB-ADD4-D7517E27C51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28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0000"/>
                </a:solidFill>
              </a:rPr>
              <a:t>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A510-DF7C-4CDB-ADD4-D7517E27C51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40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0000"/>
                </a:solidFill>
              </a:rPr>
              <a:t>SCOTT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A510-DF7C-4CDB-ADD4-D7517E27C5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2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0000"/>
                </a:solidFill>
              </a:rPr>
              <a:t>SCOTT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A510-DF7C-4CDB-ADD4-D7517E27C5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58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0000"/>
                </a:solidFill>
              </a:rPr>
              <a:t>SCOTT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A510-DF7C-4CDB-ADD4-D7517E27C5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6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0000"/>
                </a:solidFill>
              </a:rPr>
              <a:t>SCOTT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A510-DF7C-4CDB-ADD4-D7517E27C5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994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29081a6d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a29081a6d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GB" sz="1200" dirty="0">
                <a:solidFill>
                  <a:srgbClr val="FF0000"/>
                </a:solidFill>
              </a:rPr>
              <a:t>SCOTT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271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29081a6d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a29081a6d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GB" sz="1200" dirty="0">
                <a:solidFill>
                  <a:srgbClr val="FF0000"/>
                </a:solidFill>
              </a:rPr>
              <a:t>SCOTT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4994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0000"/>
                </a:solidFill>
              </a:rPr>
              <a:t>SCOTT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A510-DF7C-4CDB-ADD4-D7517E27C51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910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0000"/>
                </a:solidFill>
              </a:rPr>
              <a:t>SCOTT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A510-DF7C-4CDB-ADD4-D7517E27C51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00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t="3" r="6600" b="-36685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373"/>
            <a:ext cx="3892160" cy="38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7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2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2422" y="6341522"/>
            <a:ext cx="3196167" cy="319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 t="5" r="8043" b="-142997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24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658" y="6320123"/>
            <a:ext cx="3196167" cy="319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4">
            <a:alphaModFix/>
          </a:blip>
          <a:srcRect t="5" r="8043" b="-142997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61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t="3" r="6600" b="-36685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4">
            <a:alphaModFix/>
          </a:blip>
          <a:srcRect l="8151" b="33144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93E7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93E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854" y="343373"/>
            <a:ext cx="3889296" cy="38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76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 preserve="1">
  <p:cSld name="2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t="3" r="6600" b="-36685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93E7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93E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oogle Shape;47;p6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854" y="343373"/>
            <a:ext cx="3889296" cy="38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61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preserve="1">
  <p:cSld name="1_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 t="3" r="6600" b="-36685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93E7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93E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854" y="343373"/>
            <a:ext cx="3889296" cy="38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13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 t="3" r="6600" b="-36685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4">
            <a:alphaModFix/>
          </a:blip>
          <a:srcRect l="24255" b="21460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854" y="343373"/>
            <a:ext cx="3889296" cy="38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59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CE77-1408-D46B-5F16-C23E65FE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09" y="922204"/>
            <a:ext cx="11247973" cy="83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5BF8B-F448-B282-BB49-BD87EAB7F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110" y="1825625"/>
            <a:ext cx="11247973" cy="39236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CD6B-FE42-0F35-387C-D02E8ED6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BD9-BEDF-4171-8829-89CEAE386337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C6A6D-619C-804A-6F02-EB2B7EA8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29F83-B2B7-A9E5-EDC2-7A832B70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D2B5-DE66-439B-8CC8-C5017847112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696140-6352-E88C-E7BC-C42B4037AD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3700" y="6312015"/>
            <a:ext cx="6324600" cy="5553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5BA37E-C809-C0BB-0A7B-81922C104E46}"/>
              </a:ext>
            </a:extLst>
          </p:cNvPr>
          <p:cNvSpPr/>
          <p:nvPr userDrawn="1"/>
        </p:nvSpPr>
        <p:spPr>
          <a:xfrm>
            <a:off x="9466053" y="5778000"/>
            <a:ext cx="2725947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CDA7A-E2F3-873B-D61F-B6F6F1BEDE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187" y="6267137"/>
            <a:ext cx="600255" cy="6002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A3E454-2CD8-0AA9-C04A-C37D96885FBC}"/>
              </a:ext>
            </a:extLst>
          </p:cNvPr>
          <p:cNvSpPr/>
          <p:nvPr userDrawn="1"/>
        </p:nvSpPr>
        <p:spPr>
          <a:xfrm>
            <a:off x="-1" y="5778000"/>
            <a:ext cx="2725947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6788B3-D24E-DAC9-1D49-88619AB691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6427" y="6254616"/>
            <a:ext cx="1853089" cy="603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350FA-4466-CA9A-A162-6977A4CE14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916" y="23701"/>
            <a:ext cx="4039884" cy="582869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32FE94B-EAE2-7BBF-9848-DF40AB261B5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1629" y="23701"/>
            <a:ext cx="1665453" cy="5828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24DD4D-8ADB-37C2-3DF6-2E0C8C3A1A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89608" y="23701"/>
            <a:ext cx="1412784" cy="5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1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6422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3923572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ffft2m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r.ac.uk/about-us/what-we-do/core-workstreams/working-with-partners/local-authorities/health-determinants-research-collaboration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s://sites.google.com/view/nihrrssscph/local-authority-support-and-resources/local-authority-research-practitioners-larp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ss-scph-database.ncl.ac.uk/enquiry/contac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yffft2m3" TargetMode="External"/><Relationship Id="rId5" Type="http://schemas.openxmlformats.org/officeDocument/2006/relationships/hyperlink" Target="https://sites.google.com/view/nihrrssscph/news/read-more/catch-up-nihr-personal-awards-webinars" TargetMode="External"/><Relationship Id="rId4" Type="http://schemas.openxmlformats.org/officeDocument/2006/relationships/hyperlink" Target="https://nihr-rss-socialcare.york.ac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6097-C6A4-BCC6-F3F6-AD702FCC0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latin typeface="+mn-lt"/>
              </a:rPr>
              <a:t>Fully funded Fellowships and Internships for colleagues in Local Authority settings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5EBDC43-BCE1-E35A-F177-07B7E2539D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Scott Lloyd</a:t>
            </a:r>
          </a:p>
          <a:p>
            <a:r>
              <a:rPr lang="en-GB" dirty="0">
                <a:solidFill>
                  <a:schemeClr val="bg1"/>
                </a:solidFill>
              </a:rPr>
              <a:t>Advanced Public Health Practitioner &amp; NIHR Doctoral Fellow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defRPr/>
            </a:pPr>
            <a:r>
              <a:rPr lang="en-GB" dirty="0">
                <a:solidFill>
                  <a:schemeClr val="bg1"/>
                </a:solidFill>
              </a:rPr>
              <a:t>Middlesbrough Council and Redcar &amp; Cleveland Borough Council</a:t>
            </a:r>
          </a:p>
        </p:txBody>
      </p:sp>
    </p:spTree>
    <p:extLst>
      <p:ext uri="{BB962C8B-B14F-4D97-AF65-F5344CB8AC3E}">
        <p14:creationId xmlns:p14="http://schemas.microsoft.com/office/powerpoint/2010/main" val="45297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8838-D92B-C9C7-6F2D-3A606579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these awards fund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D06E0-18FF-51CF-C204-CE655EECC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Staff time, allowing backfill</a:t>
            </a:r>
          </a:p>
          <a:p>
            <a:r>
              <a:rPr lang="en-GB" dirty="0"/>
              <a:t>Travel, accommodation and subsistence to undertake the short placement</a:t>
            </a:r>
          </a:p>
          <a:p>
            <a:r>
              <a:rPr lang="en-GB" dirty="0"/>
              <a:t>Relevant short training courses</a:t>
            </a:r>
          </a:p>
          <a:p>
            <a:r>
              <a:rPr lang="en-GB" dirty="0"/>
              <a:t>Conferences</a:t>
            </a:r>
          </a:p>
          <a:p>
            <a:r>
              <a:rPr lang="en-GB" dirty="0"/>
              <a:t>Public involvement monies</a:t>
            </a:r>
          </a:p>
        </p:txBody>
      </p:sp>
    </p:spTree>
    <p:extLst>
      <p:ext uri="{BB962C8B-B14F-4D97-AF65-F5344CB8AC3E}">
        <p14:creationId xmlns:p14="http://schemas.microsoft.com/office/powerpoint/2010/main" val="15584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68672C-86D6-873F-0411-812E81D5A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9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D95862-DBB9-6023-EEC1-506B40605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8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B3076E-B1AC-740D-1FD0-FF9B7385F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6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9102-E46E-5AC2-3177-1DB5D17E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193E72"/>
                </a:solidFill>
              </a:rPr>
              <a:t>Key dates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CBCA9-7130-DD34-7DBC-31C7C442C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51378" indent="-342900">
              <a:spcBef>
                <a:spcPts val="1067"/>
              </a:spcBef>
              <a:buSzPct val="100000"/>
            </a:pPr>
            <a:r>
              <a:rPr lang="en-US" sz="2267" dirty="0"/>
              <a:t>Key dates</a:t>
            </a:r>
            <a:r>
              <a:rPr lang="en-US" sz="2267" dirty="0">
                <a:solidFill>
                  <a:srgbClr val="193E72"/>
                </a:solidFill>
              </a:rPr>
              <a:t>:</a:t>
            </a:r>
          </a:p>
          <a:p>
            <a:pPr marL="808578" lvl="1">
              <a:spcBef>
                <a:spcPts val="1067"/>
              </a:spcBef>
              <a:buSzPct val="100000"/>
            </a:pPr>
            <a:r>
              <a:rPr lang="en-US" sz="2267" dirty="0">
                <a:solidFill>
                  <a:srgbClr val="193E72"/>
                </a:solidFill>
              </a:rPr>
              <a:t>Predoctoral Award, opens January and closes March</a:t>
            </a:r>
            <a:endParaRPr lang="en-US" sz="2267" dirty="0"/>
          </a:p>
          <a:p>
            <a:pPr marL="808578" lvl="1">
              <a:spcBef>
                <a:spcPts val="1067"/>
              </a:spcBef>
              <a:buSzPct val="100000"/>
            </a:pPr>
            <a:r>
              <a:rPr lang="en-US" sz="2267" dirty="0">
                <a:solidFill>
                  <a:srgbClr val="193E72"/>
                </a:solidFill>
              </a:rPr>
              <a:t>Doctoral Award</a:t>
            </a:r>
          </a:p>
          <a:p>
            <a:pPr marL="1265778" lvl="2">
              <a:spcBef>
                <a:spcPts val="1067"/>
              </a:spcBef>
              <a:buSzPct val="100000"/>
            </a:pPr>
            <a:r>
              <a:rPr lang="en-US" sz="1867" dirty="0">
                <a:solidFill>
                  <a:srgbClr val="193E72"/>
                </a:solidFill>
              </a:rPr>
              <a:t>Window 1: opens April and closes June</a:t>
            </a:r>
          </a:p>
          <a:p>
            <a:pPr marL="1265778" lvl="2">
              <a:spcBef>
                <a:spcPts val="1067"/>
              </a:spcBef>
              <a:buSzPct val="100000"/>
            </a:pPr>
            <a:r>
              <a:rPr lang="en-US" sz="1867" dirty="0">
                <a:solidFill>
                  <a:srgbClr val="193E72"/>
                </a:solidFill>
              </a:rPr>
              <a:t>Window 2: opens November and closes January</a:t>
            </a:r>
          </a:p>
          <a:p>
            <a:pPr marL="808578" lvl="1">
              <a:spcBef>
                <a:spcPts val="1067"/>
              </a:spcBef>
              <a:buSzPct val="100000"/>
            </a:pPr>
            <a:r>
              <a:rPr lang="en-US" sz="2267" dirty="0">
                <a:solidFill>
                  <a:srgbClr val="193E72"/>
                </a:solidFill>
              </a:rPr>
              <a:t>Post Doctoral Award</a:t>
            </a:r>
          </a:p>
          <a:p>
            <a:pPr marL="1265778" lvl="2">
              <a:spcBef>
                <a:spcPts val="1067"/>
              </a:spcBef>
              <a:buSzPct val="100000"/>
            </a:pPr>
            <a:r>
              <a:rPr lang="en-US" sz="1867" dirty="0">
                <a:solidFill>
                  <a:srgbClr val="193E72"/>
                </a:solidFill>
              </a:rPr>
              <a:t>Window 1: opens April and closes June</a:t>
            </a:r>
          </a:p>
          <a:p>
            <a:pPr marL="1265778" lvl="2">
              <a:spcBef>
                <a:spcPts val="1067"/>
              </a:spcBef>
              <a:buSzPct val="100000"/>
            </a:pPr>
            <a:r>
              <a:rPr lang="en-US" sz="1867" dirty="0">
                <a:solidFill>
                  <a:srgbClr val="193E72"/>
                </a:solidFill>
              </a:rPr>
              <a:t>Window 2: opens October and closes December</a:t>
            </a:r>
          </a:p>
          <a:p>
            <a:pPr marL="351378">
              <a:spcBef>
                <a:spcPts val="1067"/>
              </a:spcBef>
              <a:buSzPct val="100000"/>
            </a:pPr>
            <a:r>
              <a:rPr lang="en-US" sz="2267" dirty="0"/>
              <a:t>Rough rule of thumb – strong applications take &gt;six months</a:t>
            </a:r>
          </a:p>
          <a:p>
            <a:pPr marL="808578" lvl="1">
              <a:spcBef>
                <a:spcPts val="1067"/>
              </a:spcBef>
              <a:buSzPct val="100000"/>
            </a:pPr>
            <a:r>
              <a:rPr lang="en-US" sz="2267" dirty="0">
                <a:solidFill>
                  <a:srgbClr val="193E72"/>
                </a:solidFill>
              </a:rPr>
              <a:t>Seek support ASAP</a:t>
            </a:r>
          </a:p>
        </p:txBody>
      </p:sp>
    </p:spTree>
    <p:extLst>
      <p:ext uri="{BB962C8B-B14F-4D97-AF65-F5344CB8AC3E}">
        <p14:creationId xmlns:p14="http://schemas.microsoft.com/office/powerpoint/2010/main" val="2259765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35F6-958B-ED00-6D41-E036C257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Questions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D978F-1584-119E-ECCF-90A657CF6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30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5AC4DC02-BCAB-7AB5-56F3-70ED7A8F7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>
            <a:extLst>
              <a:ext uri="{FF2B5EF4-FFF2-40B4-BE49-F238E27FC236}">
                <a16:creationId xmlns:a16="http://schemas.microsoft.com/office/drawing/2014/main" id="{E12A7C54-944F-0646-FAD6-7FE68EB74AA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22369"/>
            <a:ext cx="9144000" cy="43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Clr>
                <a:schemeClr val="dk1"/>
              </a:buClr>
              <a:buSzPts val="800"/>
            </a:pPr>
            <a:r>
              <a:rPr lang="en-GB" sz="4000" dirty="0"/>
              <a:t>Other funding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63566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F4C7-2566-E948-3928-10258343D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Other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6B329-4B4D-F06C-EA2A-717098D67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Other funders</a:t>
            </a:r>
          </a:p>
          <a:p>
            <a:pPr lvl="1"/>
            <a:r>
              <a:rPr lang="en-GB" sz="2200" dirty="0">
                <a:solidFill>
                  <a:srgbClr val="193E72"/>
                </a:solidFill>
              </a:rPr>
              <a:t>UK Research and Innovation</a:t>
            </a:r>
          </a:p>
          <a:p>
            <a:pPr lvl="2"/>
            <a:r>
              <a:rPr lang="en-GB" dirty="0">
                <a:solidFill>
                  <a:srgbClr val="193E72"/>
                </a:solidFill>
              </a:rPr>
              <a:t>Arts and Humanities Research Council (AHRC)</a:t>
            </a:r>
          </a:p>
          <a:p>
            <a:pPr lvl="2"/>
            <a:r>
              <a:rPr lang="en-GB" dirty="0">
                <a:solidFill>
                  <a:srgbClr val="193E72"/>
                </a:solidFill>
              </a:rPr>
              <a:t>Economic and Social Research Council (ESRC)</a:t>
            </a:r>
          </a:p>
          <a:p>
            <a:pPr lvl="2"/>
            <a:r>
              <a:rPr lang="en-GB" dirty="0">
                <a:solidFill>
                  <a:srgbClr val="193E72"/>
                </a:solidFill>
              </a:rPr>
              <a:t>Natural Environment Research Council (NERC)</a:t>
            </a:r>
          </a:p>
        </p:txBody>
      </p:sp>
    </p:spTree>
    <p:extLst>
      <p:ext uri="{BB962C8B-B14F-4D97-AF65-F5344CB8AC3E}">
        <p14:creationId xmlns:p14="http://schemas.microsoft.com/office/powerpoint/2010/main" val="2909656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B668-BDD5-897B-2A57-27CF550B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Other research funding in NIHR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46D37-4B33-3A37-C9CE-CF2FDB99A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NIHR Public Health Research Programme</a:t>
            </a:r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Researcher led</a:t>
            </a:r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Commissioned calls</a:t>
            </a:r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Continuing areas of research interest to the PHR Programme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79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79E019-2357-B4E9-55E3-338756A1A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9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F89E-29DD-E399-B21B-904E3801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Acknowledgements and 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273A0-F29F-2AF6-2017-361259526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5065"/>
            <a:ext cx="10996448" cy="4256453"/>
          </a:xfrm>
        </p:spPr>
        <p:txBody>
          <a:bodyPr/>
          <a:lstStyle/>
          <a:p>
            <a:r>
              <a:rPr lang="en-GB" dirty="0"/>
              <a:t>These slides were originally created by </a:t>
            </a:r>
            <a:r>
              <a:rPr lang="en-GB" dirty="0" err="1"/>
              <a:t>Dr.</a:t>
            </a:r>
            <a:r>
              <a:rPr lang="en-GB" dirty="0"/>
              <a:t> Mal Palin at the NIHR Academy</a:t>
            </a:r>
          </a:p>
          <a:p>
            <a:r>
              <a:rPr lang="en-GB" dirty="0"/>
              <a:t>Contents:</a:t>
            </a:r>
          </a:p>
          <a:p>
            <a:pPr lvl="1"/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93E7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 is the National Institute of Health and Care Research (NIHR)</a:t>
            </a:r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The NIHR Fellowship Programme and other opportunities</a:t>
            </a:r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Getting the word out</a:t>
            </a:r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Support to apply</a:t>
            </a:r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Questions and (attempted) answers</a:t>
            </a:r>
          </a:p>
        </p:txBody>
      </p:sp>
    </p:spTree>
    <p:extLst>
      <p:ext uri="{BB962C8B-B14F-4D97-AF65-F5344CB8AC3E}">
        <p14:creationId xmlns:p14="http://schemas.microsoft.com/office/powerpoint/2010/main" val="2181676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8BFA64-05BD-95B7-8D8A-B2E6C863A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6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BF909D-4811-F3C2-BD81-A706D52D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78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4C433228-5788-540C-C7DB-79F63679C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>
            <a:extLst>
              <a:ext uri="{FF2B5EF4-FFF2-40B4-BE49-F238E27FC236}">
                <a16:creationId xmlns:a16="http://schemas.microsoft.com/office/drawing/2014/main" id="{7F7C0705-6EDA-B6FD-B43C-DED20DD67FC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22369"/>
            <a:ext cx="9144000" cy="43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Clr>
                <a:schemeClr val="dk1"/>
              </a:buClr>
              <a:buSzPts val="800"/>
            </a:pPr>
            <a:r>
              <a:rPr lang="en-GB" sz="4000" dirty="0"/>
              <a:t>Support to apply and encouraging applications via THSG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91398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462B-3E50-AC89-159E-5090B499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Encouraging applications via THSG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BBD2F-0643-55E9-6F33-0777E89F8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just for Public Health folk</a:t>
            </a:r>
          </a:p>
          <a:p>
            <a:r>
              <a:rPr lang="en-GB" dirty="0"/>
              <a:t>I can do webinars or stuff for comms/website</a:t>
            </a:r>
          </a:p>
          <a:p>
            <a:r>
              <a:rPr lang="en-GB" dirty="0"/>
              <a:t>Also have recorded webinars</a:t>
            </a:r>
          </a:p>
          <a:p>
            <a:r>
              <a:rPr lang="en-GB" dirty="0"/>
              <a:t>But what else?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590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9019-A853-D9B2-1BF6-2988EDD2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Support to apply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FEB93-8201-7572-0DF4-3BEF023D2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35065"/>
            <a:ext cx="10854267" cy="4256453"/>
          </a:xfrm>
        </p:spPr>
        <p:txBody>
          <a:bodyPr/>
          <a:lstStyle/>
          <a:p>
            <a:r>
              <a:rPr lang="en-GB" dirty="0"/>
              <a:t>Peer support - </a:t>
            </a:r>
            <a:r>
              <a:rPr lang="en-GB" dirty="0">
                <a:hlinkClick r:id="rId2"/>
              </a:rPr>
              <a:t>https://tinyurl.com/yffft2m3</a:t>
            </a:r>
            <a:endParaRPr lang="en-GB" dirty="0"/>
          </a:p>
          <a:p>
            <a:r>
              <a:rPr lang="en-GB" dirty="0"/>
              <a:t>NIHR RSS Hubs and Specialist Centres for Social Care and Public Health</a:t>
            </a:r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Thinking through and specifying research questions</a:t>
            </a:r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Finding collaborators and partners, including academic supervisors</a:t>
            </a:r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Financial support for public and community involvement</a:t>
            </a:r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Design and methodological advice</a:t>
            </a:r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Example funded application forms</a:t>
            </a:r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Peer reviewing your ideas and proposals</a:t>
            </a:r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Mock interviews (doctoral level and above)</a:t>
            </a:r>
          </a:p>
        </p:txBody>
      </p:sp>
    </p:spTree>
    <p:extLst>
      <p:ext uri="{BB962C8B-B14F-4D97-AF65-F5344CB8AC3E}">
        <p14:creationId xmlns:p14="http://schemas.microsoft.com/office/powerpoint/2010/main" val="44851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07406B-9439-D8C3-F93A-904566C6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780463"/>
            <a:ext cx="4438650" cy="5104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947E45-F93A-43BF-D40C-22BEDCFA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Local Government Research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02A70-8066-8F10-6910-84988BF2F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5065"/>
            <a:ext cx="6383867" cy="4256453"/>
          </a:xfrm>
        </p:spPr>
        <p:txBody>
          <a:bodyPr/>
          <a:lstStyle/>
          <a:p>
            <a:r>
              <a:rPr lang="en-GB" dirty="0">
                <a:hlinkClick r:id="rId3"/>
              </a:rPr>
              <a:t>NIHR Health Determinants Research Collaborations</a:t>
            </a:r>
            <a:endParaRPr lang="en-GB" dirty="0"/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30 competitively funded across the UK</a:t>
            </a:r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£5 million each over five years</a:t>
            </a:r>
          </a:p>
          <a:p>
            <a:r>
              <a:rPr lang="en-GB" dirty="0">
                <a:hlinkClick r:id="rId4"/>
              </a:rPr>
              <a:t>Local Authority Research Practitioners</a:t>
            </a:r>
            <a:endParaRPr lang="en-GB" dirty="0"/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90 LARPs funded</a:t>
            </a:r>
          </a:p>
          <a:p>
            <a:pPr lvl="1"/>
            <a:r>
              <a:rPr lang="en-GB" sz="2000" dirty="0">
                <a:solidFill>
                  <a:srgbClr val="193E72"/>
                </a:solidFill>
              </a:rPr>
              <a:t>Covering 95 Local Authorities (England only)</a:t>
            </a:r>
          </a:p>
          <a:p>
            <a:r>
              <a:rPr lang="en-GB" sz="2000" dirty="0"/>
              <a:t>When combined with the investment into the NIHR RSS Specialist Centres for Social Care (two) / Public Health (two), this represents an investment of ~£190 million (2023 to 2028)</a:t>
            </a:r>
            <a:endParaRPr lang="en-GB" sz="2000" dirty="0">
              <a:solidFill>
                <a:srgbClr val="193E7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E8BAD-A988-202A-0050-9496509B4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712" y="5791518"/>
            <a:ext cx="32861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69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A7CA-DD07-2474-9111-7633DB24A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99394-D88B-B1AC-9224-0C8FEAC27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35065"/>
            <a:ext cx="11214463" cy="4256453"/>
          </a:xfrm>
        </p:spPr>
        <p:txBody>
          <a:bodyPr>
            <a:normAutofit/>
          </a:bodyPr>
          <a:lstStyle/>
          <a:p>
            <a:pPr marL="457200" indent="-457200"/>
            <a:r>
              <a:rPr lang="en-GB" sz="2400" dirty="0"/>
              <a:t>Loads of opportunities</a:t>
            </a:r>
          </a:p>
          <a:p>
            <a:pPr marL="457200" indent="-457200"/>
            <a:r>
              <a:rPr lang="en-GB" dirty="0"/>
              <a:t>NOT just for public health folk</a:t>
            </a:r>
          </a:p>
          <a:p>
            <a:pPr marL="457200" indent="-457200"/>
            <a:r>
              <a:rPr lang="en-GB" sz="2400" dirty="0"/>
              <a:t>Fully funded</a:t>
            </a:r>
          </a:p>
          <a:p>
            <a:pPr marL="457200" indent="-457200"/>
            <a:r>
              <a:rPr lang="en-GB" dirty="0"/>
              <a:t>There will be organisational challenges to applying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5807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2F7D-C3A4-C405-1B92-5A917B81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Contacts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0C3F-23AA-9D20-8195-46FB8981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35065"/>
            <a:ext cx="11146971" cy="4256453"/>
          </a:xfrm>
        </p:spPr>
        <p:txBody>
          <a:bodyPr>
            <a:normAutofit/>
          </a:bodyPr>
          <a:lstStyle/>
          <a:p>
            <a:r>
              <a:rPr lang="en-GB" dirty="0"/>
              <a:t>RSS Specialist Centre for Public Health support: </a:t>
            </a:r>
            <a:r>
              <a:rPr lang="en-GB" dirty="0">
                <a:hlinkClick r:id="rId3"/>
              </a:rPr>
              <a:t>https://rss-scph-database.ncl.ac.uk/enquiry/contact</a:t>
            </a:r>
            <a:r>
              <a:rPr lang="en-GB" dirty="0"/>
              <a:t> </a:t>
            </a:r>
          </a:p>
          <a:p>
            <a:r>
              <a:rPr lang="en-GB" dirty="0"/>
              <a:t>RSS Specialist Centre for Social Care support: </a:t>
            </a:r>
            <a:r>
              <a:rPr lang="en-GB" dirty="0">
                <a:hlinkClick r:id="rId4"/>
              </a:rPr>
              <a:t>https://nihr-rss-socialcare.york.ac.uk/</a:t>
            </a:r>
            <a:endParaRPr lang="en-GB" dirty="0"/>
          </a:p>
          <a:p>
            <a:r>
              <a:rPr lang="en-GB" dirty="0"/>
              <a:t>Recorded webinars - </a:t>
            </a:r>
            <a:r>
              <a:rPr lang="en-GB" dirty="0">
                <a:hlinkClick r:id="rId5"/>
              </a:rPr>
              <a:t>https://sites.google.com/view/nihrrssscph/news/read-more/catch-up-nihr-personal-awards-webinars</a:t>
            </a:r>
            <a:r>
              <a:rPr lang="en-GB" dirty="0"/>
              <a:t>  </a:t>
            </a:r>
            <a:endParaRPr lang="en-GB" dirty="0">
              <a:solidFill>
                <a:srgbClr val="193E72"/>
              </a:solidFill>
            </a:endParaRPr>
          </a:p>
          <a:p>
            <a:r>
              <a:rPr lang="en-GB" dirty="0"/>
              <a:t>English Local Government Fellowship forum: </a:t>
            </a:r>
            <a:r>
              <a:rPr lang="en-GB" dirty="0">
                <a:hlinkClick r:id="rId6"/>
              </a:rPr>
              <a:t>https://tinyurl.com/yffft2m3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19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96221-60C1-C03F-2011-B80BB7A1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1285764" cy="86546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National Institute for Health and Care Research (NIHR)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8956A-C0B7-3210-90E6-7C1A8A27C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NIHR funds, enables and delivers world-leading health and social care research that improves people's health and wellbeing, and promotes economic growth.</a:t>
            </a:r>
          </a:p>
          <a:p>
            <a:r>
              <a:rPr lang="en-US" dirty="0"/>
              <a:t>Funded by the Department of Health and Social Care, NIHR spends £1.3bn delivering world-leading research (2022-23)</a:t>
            </a:r>
          </a:p>
        </p:txBody>
      </p:sp>
    </p:spTree>
    <p:extLst>
      <p:ext uri="{BB962C8B-B14F-4D97-AF65-F5344CB8AC3E}">
        <p14:creationId xmlns:p14="http://schemas.microsoft.com/office/powerpoint/2010/main" val="248450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7A1B7-C7D1-A091-764E-CEC01082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NIHR Academy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EC6BB-2DA6-5CBC-6F5A-7BC8F304A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35065"/>
            <a:ext cx="11353801" cy="4465685"/>
          </a:xfrm>
        </p:spPr>
        <p:txBody>
          <a:bodyPr>
            <a:noAutofit/>
          </a:bodyPr>
          <a:lstStyle/>
          <a:p>
            <a:r>
              <a:rPr lang="en-US" sz="2800" dirty="0"/>
              <a:t>The NIHR Academy attracts, trains and supports highly skilled academic researchers.</a:t>
            </a:r>
          </a:p>
          <a:p>
            <a:r>
              <a:rPr lang="en-GB" sz="2800" dirty="0"/>
              <a:t>Open to colleagues working in Local Authority settings – specifically applicants must hold a contract of employment in England with either a: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2000" dirty="0">
                <a:solidFill>
                  <a:srgbClr val="193E72"/>
                </a:solidFill>
              </a:rPr>
              <a:t>Local Authority;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2000" dirty="0">
                <a:solidFill>
                  <a:srgbClr val="193E72"/>
                </a:solidFill>
              </a:rPr>
              <a:t>Provider of Local Authority commissioned services; or a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2000" dirty="0">
                <a:solidFill>
                  <a:srgbClr val="193E72"/>
                </a:solidFill>
              </a:rPr>
              <a:t>Non-profit organisation (such as a charity) that provides services on behalf of a Local Authority, or that otherwise supports a Local Authority in meeting its objectives.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800" dirty="0"/>
              <a:t>England only, but equivalent schemes exist in the devolved nations</a:t>
            </a:r>
            <a:endParaRPr lang="en-GB" sz="2800" dirty="0">
              <a:solidFill>
                <a:srgbClr val="19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3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3025-730C-8777-3E85-C1C3AE4F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Who is eligible?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3DF38-77C6-F265-A193-7BAAD80EC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47627"/>
            <a:ext cx="3248571" cy="1827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EBCD01-6F7D-39FB-A87C-1AB647A69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138" y="2247627"/>
            <a:ext cx="2740297" cy="1827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941934-14DC-660F-1769-F94241926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722" y="2247627"/>
            <a:ext cx="3654642" cy="18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7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10270-FFEA-1C5B-AE91-39B2C18A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Internships (examples)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C9285-F572-5129-728D-18D56CE00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35065"/>
            <a:ext cx="11353801" cy="4446635"/>
          </a:xfrm>
        </p:spPr>
        <p:txBody>
          <a:bodyPr>
            <a:normAutofit/>
          </a:bodyPr>
          <a:lstStyle/>
          <a:p>
            <a:r>
              <a:rPr lang="en-GB" sz="2300" dirty="0"/>
              <a:t>Grassroots awards (for public health focused ideas)</a:t>
            </a:r>
          </a:p>
          <a:p>
            <a:pPr lvl="1"/>
            <a:r>
              <a:rPr lang="en-GB" sz="1900" dirty="0">
                <a:solidFill>
                  <a:srgbClr val="193E72"/>
                </a:solidFill>
              </a:rPr>
              <a:t>Up to £5,000</a:t>
            </a:r>
          </a:p>
          <a:p>
            <a:pPr lvl="1"/>
            <a:r>
              <a:rPr lang="en-GB" sz="1900" dirty="0">
                <a:solidFill>
                  <a:srgbClr val="193E72"/>
                </a:solidFill>
              </a:rPr>
              <a:t>Irregular, new round of funding opening in April 2026</a:t>
            </a:r>
            <a:endParaRPr lang="en-GB" sz="1900" b="1" dirty="0">
              <a:solidFill>
                <a:srgbClr val="FF0000"/>
              </a:solidFill>
            </a:endParaRPr>
          </a:p>
          <a:p>
            <a:r>
              <a:rPr lang="en-GB" sz="2300" dirty="0"/>
              <a:t>NIHR Internships for registered health and care professionals (Social Workers &amp; UKPHR registered public health colleagues)</a:t>
            </a:r>
          </a:p>
          <a:p>
            <a:pPr lvl="1"/>
            <a:r>
              <a:rPr lang="en-GB" sz="1900" dirty="0">
                <a:solidFill>
                  <a:srgbClr val="193E72"/>
                </a:solidFill>
              </a:rPr>
              <a:t>Up to £10,000</a:t>
            </a:r>
          </a:p>
          <a:p>
            <a:pPr lvl="1"/>
            <a:r>
              <a:rPr lang="en-GB" sz="1900" dirty="0">
                <a:solidFill>
                  <a:srgbClr val="193E72"/>
                </a:solidFill>
              </a:rPr>
              <a:t>Annual competition, regionally implemented with varied closing dates (cohort two likely to be Autumn/Winter)</a:t>
            </a:r>
            <a:endParaRPr lang="en-GB" sz="1900" b="1" dirty="0">
              <a:solidFill>
                <a:srgbClr val="FF0000"/>
              </a:solidFill>
            </a:endParaRPr>
          </a:p>
          <a:p>
            <a:r>
              <a:rPr lang="en-GB" sz="2300" dirty="0"/>
              <a:t>Local Authority Short Placement Award for Research Collaboration (LA SPARC)</a:t>
            </a:r>
          </a:p>
          <a:p>
            <a:pPr lvl="1"/>
            <a:r>
              <a:rPr lang="en-GB" sz="1900" dirty="0">
                <a:solidFill>
                  <a:srgbClr val="193E72"/>
                </a:solidFill>
              </a:rPr>
              <a:t>Up to £15,000</a:t>
            </a:r>
          </a:p>
          <a:p>
            <a:pPr lvl="1"/>
            <a:r>
              <a:rPr lang="en-GB" sz="1900" dirty="0">
                <a:solidFill>
                  <a:srgbClr val="193E72"/>
                </a:solidFill>
              </a:rPr>
              <a:t>Annual competition, deadline in November</a:t>
            </a:r>
          </a:p>
          <a:p>
            <a:pPr lvl="1"/>
            <a:r>
              <a:rPr lang="en-GB" sz="1900" dirty="0">
                <a:solidFill>
                  <a:srgbClr val="193E72"/>
                </a:solidFill>
              </a:rPr>
              <a:t>Can operate LA -&gt; academia OR academia -&gt; LA (Academy members only)</a:t>
            </a:r>
          </a:p>
          <a:p>
            <a:pPr lvl="1"/>
            <a:endParaRPr lang="en-GB" dirty="0">
              <a:solidFill>
                <a:srgbClr val="193E72"/>
              </a:solidFill>
            </a:endParaRPr>
          </a:p>
          <a:p>
            <a:pPr lvl="1"/>
            <a:endParaRPr lang="en-GB" dirty="0">
              <a:solidFill>
                <a:srgbClr val="193E72"/>
              </a:solidFill>
            </a:endParaRPr>
          </a:p>
          <a:p>
            <a:endParaRPr lang="en-GB" dirty="0"/>
          </a:p>
          <a:p>
            <a:pPr lvl="1"/>
            <a:endParaRPr lang="en-GB" dirty="0">
              <a:solidFill>
                <a:srgbClr val="19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1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29081a6dd_3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GB" b="1" dirty="0">
                <a:latin typeface="+mn-lt"/>
                <a:ea typeface="Arial"/>
                <a:cs typeface="Arial"/>
                <a:sym typeface="Arial"/>
              </a:rPr>
              <a:t>Pre-doctoral Fellowshi</a:t>
            </a:r>
            <a:r>
              <a:rPr lang="en-GB" b="1" dirty="0">
                <a:latin typeface="+mn-lt"/>
              </a:rPr>
              <a:t>p</a:t>
            </a:r>
            <a:endParaRPr lang="en-GB" b="1" dirty="0"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4D0F6-B517-66A0-1C81-C5F230650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35065"/>
            <a:ext cx="11198291" cy="4501841"/>
          </a:xfrm>
        </p:spPr>
        <p:txBody>
          <a:bodyPr>
            <a:normAutofit/>
          </a:bodyPr>
          <a:lstStyle/>
          <a:p>
            <a:r>
              <a:rPr lang="en-GB" dirty="0"/>
              <a:t>Supports aspiring practitioner academics (excluding doctors and dentists) settings to become competitive applicants for a doctoral fellowship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Covers:</a:t>
            </a:r>
          </a:p>
          <a:p>
            <a:pPr lvl="1"/>
            <a:r>
              <a:rPr lang="en-US" sz="1900" dirty="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Salary costs (time undertaking the Fellowship), u</a:t>
            </a:r>
            <a:r>
              <a:rPr lang="en-GB" sz="1900" dirty="0">
                <a:solidFill>
                  <a:srgbClr val="193E72"/>
                </a:solidFill>
              </a:rPr>
              <a:t>p to one year FTE with options between 0.3fte and 1.0fte (maximum duration of 40 months)</a:t>
            </a:r>
          </a:p>
          <a:p>
            <a:pPr lvl="1"/>
            <a:r>
              <a:rPr lang="en-GB" sz="1900" dirty="0">
                <a:solidFill>
                  <a:srgbClr val="193E72"/>
                </a:solidFill>
              </a:rPr>
              <a:t>Full Masters fees at the UK rate or £5,000 bespoke Masters-level training</a:t>
            </a:r>
          </a:p>
          <a:p>
            <a:pPr lvl="1"/>
            <a:r>
              <a:rPr lang="en-GB" sz="1900" dirty="0">
                <a:solidFill>
                  <a:srgbClr val="193E72"/>
                </a:solidFill>
              </a:rPr>
              <a:t>£1,000 for working with people and communities, previously known as patient and public involvement, and research inclusion</a:t>
            </a:r>
          </a:p>
          <a:p>
            <a:pPr lvl="1"/>
            <a:r>
              <a:rPr lang="en-GB" sz="1900" dirty="0">
                <a:solidFill>
                  <a:srgbClr val="193E72"/>
                </a:solidFill>
              </a:rPr>
              <a:t>£1,000 supervisory fees</a:t>
            </a:r>
          </a:p>
          <a:p>
            <a:pPr lvl="1"/>
            <a:r>
              <a:rPr lang="en-GB" sz="1900" dirty="0">
                <a:solidFill>
                  <a:srgbClr val="193E72"/>
                </a:solidFill>
              </a:rPr>
              <a:t>£1,000 conference fees and associated travel and subsistence</a:t>
            </a:r>
          </a:p>
          <a:p>
            <a:r>
              <a:rPr lang="en-GB" dirty="0"/>
              <a:t>Applicants with a relevant Masters qualification are able to apply, with the expectation that they would have an award of a shorter duration e.g. 6 months </a:t>
            </a:r>
          </a:p>
          <a:p>
            <a:pPr lvl="1"/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6583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29081a6dd_3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GB" b="1" dirty="0">
                <a:latin typeface="+mn-lt"/>
                <a:ea typeface="Arial"/>
                <a:cs typeface="Arial"/>
                <a:sym typeface="Arial"/>
              </a:rPr>
              <a:t>Doctoral Fellowshi</a:t>
            </a:r>
            <a:r>
              <a:rPr lang="en-GB" b="1" dirty="0">
                <a:latin typeface="+mn-lt"/>
              </a:rPr>
              <a:t>p</a:t>
            </a:r>
            <a:endParaRPr lang="en-GB" b="1" dirty="0"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C00FCB-705B-E3AB-9E07-04CC05D8D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5065"/>
            <a:ext cx="10806404" cy="4499975"/>
          </a:xfrm>
        </p:spPr>
        <p:txBody>
          <a:bodyPr>
            <a:normAutofit/>
          </a:bodyPr>
          <a:lstStyle/>
          <a:p>
            <a:pPr marL="342900" indent="-342900"/>
            <a:r>
              <a:rPr lang="en-GB" dirty="0"/>
              <a:t>Funds aspiring practitioner academics to undertake a PhD by research and, concurrently, to undertake professional development and retain a practice role</a:t>
            </a:r>
          </a:p>
          <a:p>
            <a:pPr marL="342900" indent="-342900"/>
            <a:r>
              <a:rPr lang="en-GB" dirty="0"/>
              <a:t>Funding and support</a:t>
            </a:r>
          </a:p>
          <a:p>
            <a:pPr lvl="1"/>
            <a:r>
              <a:rPr lang="en-GB" sz="1900" dirty="0">
                <a:solidFill>
                  <a:srgbClr val="193E72"/>
                </a:solidFill>
              </a:rPr>
              <a:t>3 years FT (with part-time options)</a:t>
            </a:r>
          </a:p>
          <a:p>
            <a:pPr lvl="1"/>
            <a:r>
              <a:rPr lang="en-GB" sz="1900" dirty="0">
                <a:solidFill>
                  <a:srgbClr val="193E72"/>
                </a:solidFill>
              </a:rPr>
              <a:t>Funds salary (for academic time and practice time), research costs, academic training costs (inc. PhD fees), professional training &amp; development costs, and the costs of research visits and conference attendance </a:t>
            </a:r>
          </a:p>
          <a:p>
            <a:pPr marL="342900" indent="-342900"/>
            <a:r>
              <a:rPr lang="en-GB" dirty="0"/>
              <a:t>Practice Time: ~20% of award time must be dedicated to development of the awardee’s service or practice role, which will be funded through the fellowship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34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F882-0501-720C-9389-F1A6476FE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Other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9E1AF-4B81-868A-905A-569F0849A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5065"/>
            <a:ext cx="10759752" cy="4491266"/>
          </a:xfrm>
        </p:spPr>
        <p:txBody>
          <a:bodyPr>
            <a:normAutofit/>
          </a:bodyPr>
          <a:lstStyle/>
          <a:p>
            <a:r>
              <a:rPr lang="en-GB" dirty="0"/>
              <a:t>The NIHR Post Doctoral Fellowship – for those with a PhD in Local Government settings.</a:t>
            </a:r>
          </a:p>
          <a:p>
            <a:endParaRPr lang="en-GB" dirty="0"/>
          </a:p>
          <a:p>
            <a:r>
              <a:rPr lang="en-GB" dirty="0"/>
              <a:t>The NIHR Pre-Application Support Fund - provides extra support to those who need it, to enhance their chances of making a successful application to an NIHR career development scheme in the future.</a:t>
            </a:r>
          </a:p>
          <a:p>
            <a:endParaRPr lang="en-GB" dirty="0"/>
          </a:p>
          <a:p>
            <a:r>
              <a:rPr lang="en-GB" dirty="0"/>
              <a:t>Irregular opportunities: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</a:rPr>
              <a:t>NIHR Three Research Schools masters scholarships</a:t>
            </a:r>
          </a:p>
        </p:txBody>
      </p:sp>
    </p:spTree>
    <p:extLst>
      <p:ext uri="{BB962C8B-B14F-4D97-AF65-F5344CB8AC3E}">
        <p14:creationId xmlns:p14="http://schemas.microsoft.com/office/powerpoint/2010/main" val="41308943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</TotalTime>
  <Words>1068</Words>
  <Application>Microsoft Office PowerPoint</Application>
  <PresentationFormat>Widescreen</PresentationFormat>
  <Paragraphs>144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1_Custom Design</vt:lpstr>
      <vt:lpstr>Custom Design</vt:lpstr>
      <vt:lpstr>Fully funded Fellowships and Internships for colleagues in Local Authority settings</vt:lpstr>
      <vt:lpstr>Acknowledgements and contents</vt:lpstr>
      <vt:lpstr>The National Institute for Health and Care Research (NIHR)</vt:lpstr>
      <vt:lpstr>NIHR Academy</vt:lpstr>
      <vt:lpstr>Who is eligible?</vt:lpstr>
      <vt:lpstr>Internships (examples)</vt:lpstr>
      <vt:lpstr>Pre-doctoral Fellowship</vt:lpstr>
      <vt:lpstr>Doctoral Fellowship</vt:lpstr>
      <vt:lpstr>Other schemes</vt:lpstr>
      <vt:lpstr>What these awards fund</vt:lpstr>
      <vt:lpstr>PowerPoint Presentation</vt:lpstr>
      <vt:lpstr>PowerPoint Presentation</vt:lpstr>
      <vt:lpstr>PowerPoint Presentation</vt:lpstr>
      <vt:lpstr>Key dates</vt:lpstr>
      <vt:lpstr>Questions so far</vt:lpstr>
      <vt:lpstr>Other funding</vt:lpstr>
      <vt:lpstr>Other options</vt:lpstr>
      <vt:lpstr>Other research funding in NIHR</vt:lpstr>
      <vt:lpstr>PowerPoint Presentation</vt:lpstr>
      <vt:lpstr>PowerPoint Presentation</vt:lpstr>
      <vt:lpstr>PowerPoint Presentation</vt:lpstr>
      <vt:lpstr>Support to apply and encouraging applications via THSG</vt:lpstr>
      <vt:lpstr>Encouraging applications via THSG</vt:lpstr>
      <vt:lpstr>Support to apply</vt:lpstr>
      <vt:lpstr>Local Government Research Infrastructure</vt:lpstr>
      <vt:lpstr>Summary</vt:lpstr>
      <vt:lpstr>Contacts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Lloyd (PGT)</dc:creator>
  <cp:lastModifiedBy>Jenny Mindell</cp:lastModifiedBy>
  <cp:revision>38</cp:revision>
  <dcterms:created xsi:type="dcterms:W3CDTF">2023-04-25T11:53:59Z</dcterms:created>
  <dcterms:modified xsi:type="dcterms:W3CDTF">2026-03-17T16:25:24Z</dcterms:modified>
</cp:coreProperties>
</file>