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66" r:id="rId2"/>
    <p:sldId id="269" r:id="rId3"/>
    <p:sldId id="267" r:id="rId4"/>
    <p:sldId id="268" r:id="rId5"/>
    <p:sldId id="273" r:id="rId6"/>
    <p:sldId id="270" r:id="rId7"/>
    <p:sldId id="271" r:id="rId8"/>
    <p:sldId id="257" r:id="rId9"/>
    <p:sldId id="264" r:id="rId10"/>
    <p:sldId id="277" r:id="rId11"/>
    <p:sldId id="256" r:id="rId12"/>
    <p:sldId id="258" r:id="rId13"/>
    <p:sldId id="275" r:id="rId14"/>
    <p:sldId id="265" r:id="rId15"/>
    <p:sldId id="272" r:id="rId16"/>
    <p:sldId id="276" r:id="rId17"/>
    <p:sldId id="259" r:id="rId18"/>
    <p:sldId id="263" r:id="rId19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7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24154-ED5E-4607-ADC1-4B3ADFCF93AC}" type="datetimeFigureOut">
              <a:rPr lang="en-GB" smtClean="0"/>
              <a:t>17/03/2026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90A152-B85C-4061-B29E-B8D5CA03931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498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ransportandhealth.org.uk/wp-content/uploads/2019/07/THSG-lOGO-17-07-2019.png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2E89A-38AA-485E-A06D-E883A25E228F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57501" y="6356351"/>
            <a:ext cx="3474288" cy="365125"/>
          </a:xfrm>
        </p:spPr>
        <p:txBody>
          <a:bodyPr/>
          <a:lstStyle>
            <a:lvl1pPr>
              <a:defRPr b="1"/>
            </a:lvl1pPr>
          </a:lstStyle>
          <a:p>
            <a:pPr fontAlgn="base"/>
            <a:r>
              <a:rPr lang="en-GB" dirty="0"/>
              <a:t>A charitable incorporated organisation</a:t>
            </a:r>
          </a:p>
          <a:p>
            <a:pPr fontAlgn="base"/>
            <a:r>
              <a:rPr lang="en-GB" dirty="0"/>
              <a:t>England &amp; Wales charity number 1192138</a:t>
            </a:r>
            <a:endParaRPr lang="en-GB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hlinkClick r:id="rId2"/>
            <a:extLst>
              <a:ext uri="{FF2B5EF4-FFF2-40B4-BE49-F238E27FC236}">
                <a16:creationId xmlns:a16="http://schemas.microsoft.com/office/drawing/2014/main" id="{D61D8618-B612-91F9-2651-2C8ED5B6FF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2"/>
            <a:ext cx="2857500" cy="1381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5791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1DFF4-D675-4D00-B7CC-3C3C38842B9A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charitable incorporated organisation England &amp; Wales charity number 1192138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hlinkClick r:id="rId2"/>
            <a:extLst>
              <a:ext uri="{FF2B5EF4-FFF2-40B4-BE49-F238E27FC236}">
                <a16:creationId xmlns:a16="http://schemas.microsoft.com/office/drawing/2014/main" id="{3B4A349B-0971-80BD-45C8-C6E6D8EB01A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000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50609-C531-4598-AD5C-1182C3A0D230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charitable incorporated organisation England &amp; Wales charity number 1192138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431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95663-D5DE-4821-9D9D-F4D03FEDCBD6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/>
            <a:r>
              <a:rPr lang="en-GB" dirty="0"/>
              <a:t>A charitable incorporated organisation</a:t>
            </a:r>
          </a:p>
          <a:p>
            <a:r>
              <a:rPr lang="en-GB" dirty="0"/>
              <a:t>England &amp; Wales charity number 1192138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hlinkClick r:id="rId2"/>
            <a:extLst>
              <a:ext uri="{FF2B5EF4-FFF2-40B4-BE49-F238E27FC236}">
                <a16:creationId xmlns:a16="http://schemas.microsoft.com/office/drawing/2014/main" id="{4DAC22DE-A236-EC9D-2F89-F1D2FC57D6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8273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F76E0-F4FA-46EB-955D-AF28C7C0A199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pPr fontAlgn="base"/>
            <a:r>
              <a:rPr lang="en-GB" dirty="0"/>
              <a:t>A charitable incorporated organisation</a:t>
            </a:r>
          </a:p>
          <a:p>
            <a:r>
              <a:rPr lang="en-GB" dirty="0"/>
              <a:t>England &amp; Wales charity number 1192138</a:t>
            </a:r>
            <a:endParaRPr lang="en-GB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hlinkClick r:id="rId2"/>
            <a:extLst>
              <a:ext uri="{FF2B5EF4-FFF2-40B4-BE49-F238E27FC236}">
                <a16:creationId xmlns:a16="http://schemas.microsoft.com/office/drawing/2014/main" id="{9D0BD024-D872-B24A-F0EC-66BB2C4343D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812"/>
            <a:ext cx="2857500" cy="13811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92553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92F24-30A9-4E2D-AA25-93BEB646103B}" type="datetime1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charitable incorporated organisation England &amp; Wales charity number 1192138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hlinkClick r:id="rId2"/>
            <a:extLst>
              <a:ext uri="{FF2B5EF4-FFF2-40B4-BE49-F238E27FC236}">
                <a16:creationId xmlns:a16="http://schemas.microsoft.com/office/drawing/2014/main" id="{2721EF7B-A806-D70D-E7D8-5867F11C23A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66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A486-99AB-4B8E-91A2-89650C12C2FE}" type="datetime1">
              <a:rPr lang="en-GB" smtClean="0"/>
              <a:t>17/03/2026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charitable incorporated organisation England &amp; Wales charity number 1192138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hlinkClick r:id="rId2"/>
            <a:extLst>
              <a:ext uri="{FF2B5EF4-FFF2-40B4-BE49-F238E27FC236}">
                <a16:creationId xmlns:a16="http://schemas.microsoft.com/office/drawing/2014/main" id="{DB901408-0601-65FB-24CE-7D1F556522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4833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03457-1EE2-419F-9751-4A450FB5B297}" type="datetime1">
              <a:rPr lang="en-GB" smtClean="0"/>
              <a:t>17/03/2026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charitable incorporated organisation England &amp; Wales charity number 1192138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>
            <a:hlinkClick r:id="rId2"/>
            <a:extLst>
              <a:ext uri="{FF2B5EF4-FFF2-40B4-BE49-F238E27FC236}">
                <a16:creationId xmlns:a16="http://schemas.microsoft.com/office/drawing/2014/main" id="{739A5FE7-09C4-B845-0B24-D88101BB3A1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08739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C598-C5B6-45A7-A9C5-19AD6C80956D}" type="datetime1">
              <a:rPr lang="en-GB" smtClean="0"/>
              <a:t>17/03/2026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charitable incorporated organisation England &amp; Wales charity number 1192138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175E4B5D-2352-E54A-EC1F-D4016573BF4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4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58712-002B-47AE-BBC6-9026DF05F89C}" type="datetime1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charitable incorporated organisation England &amp; Wales charity number 1192138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hlinkClick r:id="rId2"/>
            <a:extLst>
              <a:ext uri="{FF2B5EF4-FFF2-40B4-BE49-F238E27FC236}">
                <a16:creationId xmlns:a16="http://schemas.microsoft.com/office/drawing/2014/main" id="{E71E9D7B-D579-AECF-DA01-EAA87ABDF27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985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51E7C-FA0C-4164-B85E-C0A0BEA4547B}" type="datetime1">
              <a:rPr lang="en-GB" smtClean="0"/>
              <a:t>17/03/2026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A charitable incorporated organisation England &amp; Wales charity number 1192138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>
            <a:hlinkClick r:id="rId2"/>
            <a:extLst>
              <a:ext uri="{FF2B5EF4-FFF2-40B4-BE49-F238E27FC236}">
                <a16:creationId xmlns:a16="http://schemas.microsoft.com/office/drawing/2014/main" id="{FBB631D4-2C56-E24B-C4A1-B51227D581D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4078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transportandhealth.org.uk/wp-content/uploads/2019/07/THSG-lOGO-17-07-2019.png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A57B6CB-E77C-49A2-8CD6-907EC63CF63D}" type="datetime1">
              <a:rPr lang="en-GB" smtClean="0"/>
              <a:t>17/03/2026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fontAlgn="base"/>
            <a:r>
              <a:rPr lang="en-GB" dirty="0"/>
              <a:t>A charitable incorporated organisation</a:t>
            </a:r>
          </a:p>
          <a:p>
            <a:r>
              <a:rPr lang="en-GB" dirty="0"/>
              <a:t>England &amp; Wales charity number 1192138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D95FCC-1B1B-4295-A44F-E117B1F0533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hlinkClick r:id="rId13"/>
            <a:extLst>
              <a:ext uri="{FF2B5EF4-FFF2-40B4-BE49-F238E27FC236}">
                <a16:creationId xmlns:a16="http://schemas.microsoft.com/office/drawing/2014/main" id="{9BD443D4-4B90-2EB1-C23D-F9EDAA087A1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50830" cy="604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5742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4B069-E038-C3AF-7907-D5F3887CD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3504" y="1584325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Making &amp; publishing THSG’s policy recommendations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333C9-0DB3-310F-149E-FC247B7C68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0704" y="4253611"/>
            <a:ext cx="6858000" cy="1655762"/>
          </a:xfrm>
        </p:spPr>
        <p:txBody>
          <a:bodyPr/>
          <a:lstStyle/>
          <a:p>
            <a:r>
              <a:rPr lang="en-US" dirty="0"/>
              <a:t>Dr Jennifer Mindell</a:t>
            </a:r>
          </a:p>
          <a:p>
            <a:r>
              <a:rPr lang="en-US" dirty="0"/>
              <a:t>THSG Company Secretary &amp; Treasurer-Elect</a:t>
            </a:r>
          </a:p>
          <a:p>
            <a:r>
              <a:rPr lang="en-US" dirty="0"/>
              <a:t>Member of Policy Committee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0773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FC9BE9F-CA14-3608-E3AA-72256DA05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0235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311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73510D4-B388-51FD-9D33-C4B2BD2C2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279" y="0"/>
            <a:ext cx="776544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526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EF5E6A6-D6C3-AEB1-F643-5EE45D355F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75435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614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6590-22C5-3E99-4FAA-65797E601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PT in LMICs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90B3E-D1F5-01B9-CEDC-C9F16E7FC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Himani Jain &amp; colleagues working on a separate set of policy recommendations for LMICs</a:t>
            </a:r>
          </a:p>
          <a:p>
            <a:r>
              <a:rPr lang="en-US" dirty="0"/>
              <a:t>When approved and on THSG website, this existing one will be changed to include HICs in the title and in the website hyperlink.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0796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166BC66-592C-B3D1-05BF-3F134AB15E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9162"/>
            <a:ext cx="9144000" cy="5019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7657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670AB-1442-FEAA-D926-D6D2CE31E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Volunteers wanted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1C050-7A4E-2580-E1BE-DE2E8605FD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amend existing THSG policies into the new 1:3:8 format (and include the standard text)</a:t>
            </a:r>
          </a:p>
          <a:p>
            <a:r>
              <a:rPr lang="en-US" dirty="0"/>
              <a:t>To produce referenced versions</a:t>
            </a:r>
          </a:p>
          <a:p>
            <a:r>
              <a:rPr lang="en-US" dirty="0"/>
              <a:t>To lead on future policy documents</a:t>
            </a:r>
          </a:p>
          <a:p>
            <a:r>
              <a:rPr lang="en-US" dirty="0"/>
              <a:t>To contribute to drafting new policy documents</a:t>
            </a:r>
          </a:p>
          <a:p>
            <a:r>
              <a:rPr lang="en-US" dirty="0"/>
              <a:t>To inform THSG if working on a T&amp;H policy that could be co-badged with THSG</a:t>
            </a:r>
          </a:p>
          <a:p>
            <a:r>
              <a:rPr lang="en-US" i="1" dirty="0"/>
              <a:t>To join regional committees &amp; the Board – especially if from LMICs</a:t>
            </a:r>
          </a:p>
        </p:txBody>
      </p:sp>
    </p:spTree>
    <p:extLst>
      <p:ext uri="{BB962C8B-B14F-4D97-AF65-F5344CB8AC3E}">
        <p14:creationId xmlns:p14="http://schemas.microsoft.com/office/powerpoint/2010/main" val="28491662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E9EDF-89B3-4D21-84E5-F58309279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HotM3 - The Other Volumes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927CA-1310-4401-A849-F45EC3893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>
                <a:solidFill>
                  <a:srgbClr val="7030A0"/>
                </a:solidFill>
              </a:rPr>
              <a:t>Under Way </a:t>
            </a:r>
          </a:p>
          <a:p>
            <a:pPr lvl="1"/>
            <a:r>
              <a:rPr lang="en-GB" sz="2100" dirty="0"/>
              <a:t>HotM3: The Reviews volume 1</a:t>
            </a:r>
          </a:p>
          <a:p>
            <a:pPr lvl="1"/>
            <a:r>
              <a:rPr lang="en-GB" sz="2100" dirty="0"/>
              <a:t>HotM3: The Reviews volume 2</a:t>
            </a:r>
          </a:p>
          <a:p>
            <a:pPr lvl="1"/>
            <a:r>
              <a:rPr lang="en-GB" sz="2100" dirty="0"/>
              <a:t>HotM3: The Policies </a:t>
            </a:r>
          </a:p>
          <a:p>
            <a:r>
              <a:rPr lang="en-GB" b="1" dirty="0">
                <a:solidFill>
                  <a:srgbClr val="7030A0"/>
                </a:solidFill>
              </a:rPr>
              <a:t>Still to Come</a:t>
            </a:r>
          </a:p>
          <a:p>
            <a:pPr lvl="1"/>
            <a:r>
              <a:rPr lang="en-GB" sz="2100" dirty="0"/>
              <a:t>HotM3: Placemaking</a:t>
            </a:r>
          </a:p>
          <a:p>
            <a:pPr lvl="1"/>
            <a:r>
              <a:rPr lang="en-GB" sz="2100" dirty="0"/>
              <a:t>HotM3: Best Practice Guidelines</a:t>
            </a:r>
          </a:p>
          <a:p>
            <a:pPr lvl="1"/>
            <a:r>
              <a:rPr lang="en-GB" sz="2100" dirty="0"/>
              <a:t>HotM3: The Update</a:t>
            </a:r>
          </a:p>
          <a:p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9501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7B47F5E-DDF5-74CF-A5EC-4A37654415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653" y="899759"/>
            <a:ext cx="6944694" cy="505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467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916C2-783E-2430-E74F-CB0B3F330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F8786C5-5527-1EFA-4CE8-90D2D81EFB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3969" y="1609471"/>
            <a:ext cx="6716062" cy="363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2778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D83CD-475C-BD83-25C5-AFB18965B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THSG Policy recommendations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DEF44-A31F-9D22-7190-C5E088282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change from ‘Policy’</a:t>
            </a:r>
          </a:p>
          <a:p>
            <a:r>
              <a:rPr lang="en-US" dirty="0"/>
              <a:t>Where not feasible in short term (funding, context, etc.) but a </a:t>
            </a:r>
            <a:r>
              <a:rPr lang="en-US" dirty="0" err="1"/>
              <a:t>longterm</a:t>
            </a:r>
            <a:r>
              <a:rPr lang="en-US" dirty="0"/>
              <a:t> goal, also include ‘vision’ and suggestions for policies in shorter term</a:t>
            </a:r>
          </a:p>
          <a:p>
            <a:r>
              <a:rPr lang="en-US" dirty="0"/>
              <a:t>Aiming to be globally relevant</a:t>
            </a:r>
          </a:p>
          <a:p>
            <a:pPr lvl="1"/>
            <a:r>
              <a:rPr lang="en-US" dirty="0"/>
              <a:t>Principles if not entire content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264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C5B38-7BB1-470F-5428-697DBF3F9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210A52-EC83-6F17-9F3C-A09B4D6C08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Summarise</a:t>
            </a:r>
            <a:r>
              <a:rPr lang="en-US" dirty="0"/>
              <a:t> evidence – find or create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Board prioritization of two (three if time)</a:t>
            </a:r>
          </a:p>
          <a:p>
            <a:pPr lvl="1"/>
            <a:r>
              <a:rPr lang="en-US" dirty="0"/>
              <a:t>2026: </a:t>
            </a:r>
          </a:p>
          <a:p>
            <a:pPr lvl="2"/>
            <a:r>
              <a:rPr lang="en-GB" dirty="0"/>
              <a:t>Inequalities</a:t>
            </a:r>
          </a:p>
          <a:p>
            <a:pPr lvl="2"/>
            <a:r>
              <a:rPr lang="en-GB" dirty="0"/>
              <a:t>Economics and finance</a:t>
            </a:r>
          </a:p>
          <a:p>
            <a:pPr lvl="2"/>
            <a:r>
              <a:rPr lang="en-US" dirty="0"/>
              <a:t>opportunistic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Find volunteers to lead and to contribute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Draft created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Reviewed by Policy Committee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Reviewed by Board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Accepted policy recommendations published on THSG website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488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E97C0-308A-AC3C-A1DA-7B7D692A0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Format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6C073-B733-84FC-9A66-2A6CF84E61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Three versions to be published:</a:t>
            </a:r>
          </a:p>
          <a:p>
            <a:pPr lvl="1"/>
            <a:r>
              <a:rPr lang="en-US" dirty="0"/>
              <a:t>Main document (8pp)</a:t>
            </a:r>
          </a:p>
          <a:p>
            <a:pPr lvl="1"/>
            <a:r>
              <a:rPr lang="en-US" dirty="0"/>
              <a:t>Summary (3pp)</a:t>
            </a:r>
          </a:p>
          <a:p>
            <a:pPr lvl="1"/>
            <a:r>
              <a:rPr lang="en-US" dirty="0"/>
              <a:t>Key points (1pp)</a:t>
            </a:r>
          </a:p>
          <a:p>
            <a:pPr lvl="1"/>
            <a:r>
              <a:rPr lang="en-US" dirty="0"/>
              <a:t>Appendices if needed</a:t>
            </a:r>
          </a:p>
          <a:p>
            <a:r>
              <a:rPr lang="en-US" dirty="0"/>
              <a:t>Referenced version of main document</a:t>
            </a:r>
          </a:p>
          <a:p>
            <a:pPr lvl="1"/>
            <a:endParaRPr lang="en-US" dirty="0"/>
          </a:p>
          <a:p>
            <a:r>
              <a:rPr lang="en-US" dirty="0"/>
              <a:t>Uniform formatting</a:t>
            </a:r>
          </a:p>
          <a:p>
            <a:r>
              <a:rPr lang="en-US" dirty="0"/>
              <a:t>‘THSG believes’ not ‘We believe’</a:t>
            </a:r>
          </a:p>
        </p:txBody>
      </p:sp>
    </p:spTree>
    <p:extLst>
      <p:ext uri="{BB962C8B-B14F-4D97-AF65-F5344CB8AC3E}">
        <p14:creationId xmlns:p14="http://schemas.microsoft.com/office/powerpoint/2010/main" val="505262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40458-B94B-B3F0-83BB-B121726BF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3A52-8083-E379-DEE8-2A8527D370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i="1" dirty="0"/>
              <a:t>The 8pp level should normally address outcomes, the ideal situation, and practical interventions in current settings.</a:t>
            </a:r>
            <a:endParaRPr lang="en-GB" dirty="0"/>
          </a:p>
          <a:p>
            <a:r>
              <a:rPr lang="en-GB" b="1" i="1" dirty="0"/>
              <a:t>The policy recommendation documents should recognise different contexts (e.g. </a:t>
            </a:r>
          </a:p>
          <a:p>
            <a:pPr lvl="1"/>
            <a:r>
              <a:rPr lang="en-GB" b="1" i="1" dirty="0"/>
              <a:t>cities/ rural areas/ remote areas</a:t>
            </a:r>
          </a:p>
          <a:p>
            <a:pPr lvl="1"/>
            <a:r>
              <a:rPr lang="en-GB" b="1" i="1" dirty="0"/>
              <a:t>HICs/ LMICs) and </a:t>
            </a:r>
          </a:p>
          <a:p>
            <a:pPr lvl="1"/>
            <a:r>
              <a:rPr lang="en-GB" b="1" i="1" dirty="0"/>
              <a:t>different user groups (e.g. gender, disability) from the outset</a:t>
            </a:r>
            <a:endParaRPr lang="en-GB" dirty="0"/>
          </a:p>
          <a:p>
            <a:r>
              <a:rPr lang="en-GB" b="1" i="1" dirty="0"/>
              <a:t> References should be identified as the document is written</a:t>
            </a:r>
          </a:p>
          <a:p>
            <a:pPr lvl="1"/>
            <a:r>
              <a:rPr lang="en-GB" b="1" i="1" dirty="0"/>
              <a:t>but only the most important and controversial points should be directly supported by references in the main document.</a:t>
            </a:r>
          </a:p>
          <a:p>
            <a:pPr lvl="1"/>
            <a:r>
              <a:rPr lang="en-GB" b="1" i="1" dirty="0"/>
              <a:t>However, a version with full references should be available</a:t>
            </a:r>
            <a:r>
              <a:rPr lang="en-GB" b="1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787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6D8B4-95BA-4F22-DCC7-8E079AAA0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7"/>
            <a:ext cx="7886700" cy="1009652"/>
          </a:xfrm>
        </p:spPr>
        <p:txBody>
          <a:bodyPr>
            <a:normAutofit fontScale="90000"/>
          </a:bodyPr>
          <a:lstStyle/>
          <a:p>
            <a:r>
              <a:rPr lang="en-US" dirty="0"/>
              <a:t>Standard text to include</a:t>
            </a:r>
            <a:br>
              <a:rPr lang="en-US" dirty="0"/>
            </a:br>
            <a:r>
              <a:rPr lang="en-US" dirty="0"/>
              <a:t>in all THSG policies (1)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77A74-3378-C740-980F-B1272957F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i="1" dirty="0"/>
              <a:t>The links between transport and health are supported by robust evidence. </a:t>
            </a:r>
          </a:p>
          <a:p>
            <a:pPr marL="0" indent="0">
              <a:buNone/>
            </a:pPr>
            <a:r>
              <a:rPr lang="en-GB" i="1" dirty="0"/>
              <a:t>Ensuring prosperous and healthy cities, communities and individuals requires going beyond reducing carbon emissions. </a:t>
            </a:r>
          </a:p>
          <a:p>
            <a:pPr marL="0" indent="0">
              <a:buNone/>
            </a:pPr>
            <a:r>
              <a:rPr lang="en-GB" i="1" dirty="0"/>
              <a:t>Decision-makers need to recognize these links and actively promote policies and interventions that reduce harmful environmental exposures linked to transport while promoting sustainable and active mobility. 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96926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A507E9-AE77-C876-B25D-47F526A2F7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ABE55-2023-0BCA-8C4E-36B3FFAA9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81037"/>
            <a:ext cx="7886700" cy="1009652"/>
          </a:xfrm>
        </p:spPr>
        <p:txBody>
          <a:bodyPr>
            <a:normAutofit fontScale="90000"/>
          </a:bodyPr>
          <a:lstStyle/>
          <a:p>
            <a:r>
              <a:rPr lang="en-US" dirty="0"/>
              <a:t>Standard text to include</a:t>
            </a:r>
            <a:br>
              <a:rPr lang="en-US" dirty="0"/>
            </a:br>
            <a:r>
              <a:rPr lang="en-US" dirty="0"/>
              <a:t>in all THSG policies (2)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1F91B4-221D-126A-DC26-346123EE5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i="1" dirty="0"/>
              <a:t>The health impacts of transport affect people of all ages and backgrounds throughout their lifetime, although some populations such as children, older people, and those with lower incomes, disabilities, and/or from minority ethnic groups can be especially vulnerable. </a:t>
            </a:r>
            <a:endParaRPr lang="en-GB" dirty="0"/>
          </a:p>
          <a:p>
            <a:pPr marL="0" indent="0">
              <a:buNone/>
            </a:pPr>
            <a:r>
              <a:rPr lang="en-GB" i="1" dirty="0"/>
              <a:t>A holistic approach to urban planning, environmental, transport energy and climate issues should be adopted, and is urgently needed.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9257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42BD7EC-54AD-A231-7182-4FF6D7E079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9744" y="0"/>
            <a:ext cx="72645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755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7F7DE99-6652-62FD-DD18-2206073418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271" y="0"/>
            <a:ext cx="761145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497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1827</TotalTime>
  <Words>546</Words>
  <Application>Microsoft Office PowerPoint</Application>
  <PresentationFormat>On-screen Show (4:3)</PresentationFormat>
  <Paragraphs>66</Paragraphs>
  <Slides>18</Slides>
  <Notes>0</Notes>
  <HiddenSlides>2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Aptos</vt:lpstr>
      <vt:lpstr>Aptos Display</vt:lpstr>
      <vt:lpstr>Arial</vt:lpstr>
      <vt:lpstr>Office Theme</vt:lpstr>
      <vt:lpstr>Making &amp; publishing THSG’s policy recommendations</vt:lpstr>
      <vt:lpstr>THSG Policy recommendations</vt:lpstr>
      <vt:lpstr>Process</vt:lpstr>
      <vt:lpstr>Format</vt:lpstr>
      <vt:lpstr>Say</vt:lpstr>
      <vt:lpstr>Standard text to include in all THSG policies (1)</vt:lpstr>
      <vt:lpstr>Standard text to include in all THSG policies (2)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PT in LMICs</vt:lpstr>
      <vt:lpstr>PowerPoint Presentation</vt:lpstr>
      <vt:lpstr>Volunteers wanted</vt:lpstr>
      <vt:lpstr>HotM3 - The Other Volumes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Jenny Mindell</dc:creator>
  <cp:lastModifiedBy>Jenny Mindell</cp:lastModifiedBy>
  <cp:revision>14</cp:revision>
  <cp:lastPrinted>2026-03-17T16:26:15Z</cp:lastPrinted>
  <dcterms:created xsi:type="dcterms:W3CDTF">2026-03-16T10:03:21Z</dcterms:created>
  <dcterms:modified xsi:type="dcterms:W3CDTF">2026-03-17T18:22:41Z</dcterms:modified>
</cp:coreProperties>
</file>