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F9C52BB-5CEF-43A5-80C8-3A8382BC82C3}" v="5" dt="2026-03-17T17:04:45.6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3"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F51E0-CBCA-4E55-997C-3E1D007A256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CC4D56B-4121-40DE-9805-FECCB34A16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B41CE4D-D30D-4C31-BF32-9BE205533241}"/>
              </a:ext>
            </a:extLst>
          </p:cNvPr>
          <p:cNvSpPr>
            <a:spLocks noGrp="1"/>
          </p:cNvSpPr>
          <p:nvPr>
            <p:ph type="dt" sz="half" idx="10"/>
          </p:nvPr>
        </p:nvSpPr>
        <p:spPr/>
        <p:txBody>
          <a:bodyPr/>
          <a:lstStyle/>
          <a:p>
            <a:fld id="{2AC98B34-C44E-4E31-BA1E-14613C539A78}" type="datetimeFigureOut">
              <a:rPr lang="en-GB" smtClean="0"/>
              <a:t>17/03/2026</a:t>
            </a:fld>
            <a:endParaRPr lang="en-GB"/>
          </a:p>
        </p:txBody>
      </p:sp>
      <p:sp>
        <p:nvSpPr>
          <p:cNvPr id="5" name="Footer Placeholder 4">
            <a:extLst>
              <a:ext uri="{FF2B5EF4-FFF2-40B4-BE49-F238E27FC236}">
                <a16:creationId xmlns:a16="http://schemas.microsoft.com/office/drawing/2014/main" id="{08D006B8-C8C9-483B-8BDB-0D6E554349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E1ED867-2C8F-43EC-A300-0772EE91E1E6}"/>
              </a:ext>
            </a:extLst>
          </p:cNvPr>
          <p:cNvSpPr>
            <a:spLocks noGrp="1"/>
          </p:cNvSpPr>
          <p:nvPr>
            <p:ph type="sldNum" sz="quarter" idx="12"/>
          </p:nvPr>
        </p:nvSpPr>
        <p:spPr/>
        <p:txBody>
          <a:bodyPr/>
          <a:lstStyle/>
          <a:p>
            <a:fld id="{0783B385-09A7-45CA-9D08-8F23B77FB383}" type="slidenum">
              <a:rPr lang="en-GB" smtClean="0"/>
              <a:t>‹#›</a:t>
            </a:fld>
            <a:endParaRPr lang="en-GB"/>
          </a:p>
        </p:txBody>
      </p:sp>
    </p:spTree>
    <p:extLst>
      <p:ext uri="{BB962C8B-B14F-4D97-AF65-F5344CB8AC3E}">
        <p14:creationId xmlns:p14="http://schemas.microsoft.com/office/powerpoint/2010/main" val="3116425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C3056-1B57-467D-89C4-24BA1BF2AE6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3DF748B-6ECE-44FC-9B83-CEBB825EEE8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723DD8-CBEC-4BE6-A847-B1748FCF97E3}"/>
              </a:ext>
            </a:extLst>
          </p:cNvPr>
          <p:cNvSpPr>
            <a:spLocks noGrp="1"/>
          </p:cNvSpPr>
          <p:nvPr>
            <p:ph type="dt" sz="half" idx="10"/>
          </p:nvPr>
        </p:nvSpPr>
        <p:spPr/>
        <p:txBody>
          <a:bodyPr/>
          <a:lstStyle/>
          <a:p>
            <a:fld id="{2AC98B34-C44E-4E31-BA1E-14613C539A78}" type="datetimeFigureOut">
              <a:rPr lang="en-GB" smtClean="0"/>
              <a:t>17/03/2026</a:t>
            </a:fld>
            <a:endParaRPr lang="en-GB"/>
          </a:p>
        </p:txBody>
      </p:sp>
      <p:sp>
        <p:nvSpPr>
          <p:cNvPr id="5" name="Footer Placeholder 4">
            <a:extLst>
              <a:ext uri="{FF2B5EF4-FFF2-40B4-BE49-F238E27FC236}">
                <a16:creationId xmlns:a16="http://schemas.microsoft.com/office/drawing/2014/main" id="{95F92FEE-1664-44F0-BFA3-1ADDEC95884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2E3911C-05C0-4580-A2BA-473877F3F023}"/>
              </a:ext>
            </a:extLst>
          </p:cNvPr>
          <p:cNvSpPr>
            <a:spLocks noGrp="1"/>
          </p:cNvSpPr>
          <p:nvPr>
            <p:ph type="sldNum" sz="quarter" idx="12"/>
          </p:nvPr>
        </p:nvSpPr>
        <p:spPr/>
        <p:txBody>
          <a:bodyPr/>
          <a:lstStyle/>
          <a:p>
            <a:fld id="{0783B385-09A7-45CA-9D08-8F23B77FB383}" type="slidenum">
              <a:rPr lang="en-GB" smtClean="0"/>
              <a:t>‹#›</a:t>
            </a:fld>
            <a:endParaRPr lang="en-GB"/>
          </a:p>
        </p:txBody>
      </p:sp>
    </p:spTree>
    <p:extLst>
      <p:ext uri="{BB962C8B-B14F-4D97-AF65-F5344CB8AC3E}">
        <p14:creationId xmlns:p14="http://schemas.microsoft.com/office/powerpoint/2010/main" val="2827829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4C98D92-AF7A-40CE-B3B9-24DF0F12E3D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F5EFED1-BCA6-47A5-B5B1-776E1DF59DF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EED12FF-7C6E-46BA-A7FF-2BE35659BA74}"/>
              </a:ext>
            </a:extLst>
          </p:cNvPr>
          <p:cNvSpPr>
            <a:spLocks noGrp="1"/>
          </p:cNvSpPr>
          <p:nvPr>
            <p:ph type="dt" sz="half" idx="10"/>
          </p:nvPr>
        </p:nvSpPr>
        <p:spPr/>
        <p:txBody>
          <a:bodyPr/>
          <a:lstStyle/>
          <a:p>
            <a:fld id="{2AC98B34-C44E-4E31-BA1E-14613C539A78}" type="datetimeFigureOut">
              <a:rPr lang="en-GB" smtClean="0"/>
              <a:t>17/03/2026</a:t>
            </a:fld>
            <a:endParaRPr lang="en-GB"/>
          </a:p>
        </p:txBody>
      </p:sp>
      <p:sp>
        <p:nvSpPr>
          <p:cNvPr id="5" name="Footer Placeholder 4">
            <a:extLst>
              <a:ext uri="{FF2B5EF4-FFF2-40B4-BE49-F238E27FC236}">
                <a16:creationId xmlns:a16="http://schemas.microsoft.com/office/drawing/2014/main" id="{3BF03AA8-E9C1-41DE-ABC4-1B60DD3F5F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ABD2DD-70F8-449C-A3AD-DAE8C4170D34}"/>
              </a:ext>
            </a:extLst>
          </p:cNvPr>
          <p:cNvSpPr>
            <a:spLocks noGrp="1"/>
          </p:cNvSpPr>
          <p:nvPr>
            <p:ph type="sldNum" sz="quarter" idx="12"/>
          </p:nvPr>
        </p:nvSpPr>
        <p:spPr/>
        <p:txBody>
          <a:bodyPr/>
          <a:lstStyle/>
          <a:p>
            <a:fld id="{0783B385-09A7-45CA-9D08-8F23B77FB383}" type="slidenum">
              <a:rPr lang="en-GB" smtClean="0"/>
              <a:t>‹#›</a:t>
            </a:fld>
            <a:endParaRPr lang="en-GB"/>
          </a:p>
        </p:txBody>
      </p:sp>
    </p:spTree>
    <p:extLst>
      <p:ext uri="{BB962C8B-B14F-4D97-AF65-F5344CB8AC3E}">
        <p14:creationId xmlns:p14="http://schemas.microsoft.com/office/powerpoint/2010/main" val="3572732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F7A10-4C86-4757-8C94-C6510078900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D77BEEA-5D4E-4CCE-B2AF-35AD818D96C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188AD3-0752-4FB8-AF33-0BE818B41291}"/>
              </a:ext>
            </a:extLst>
          </p:cNvPr>
          <p:cNvSpPr>
            <a:spLocks noGrp="1"/>
          </p:cNvSpPr>
          <p:nvPr>
            <p:ph type="dt" sz="half" idx="10"/>
          </p:nvPr>
        </p:nvSpPr>
        <p:spPr/>
        <p:txBody>
          <a:bodyPr/>
          <a:lstStyle/>
          <a:p>
            <a:fld id="{2AC98B34-C44E-4E31-BA1E-14613C539A78}" type="datetimeFigureOut">
              <a:rPr lang="en-GB" smtClean="0"/>
              <a:t>17/03/2026</a:t>
            </a:fld>
            <a:endParaRPr lang="en-GB"/>
          </a:p>
        </p:txBody>
      </p:sp>
      <p:sp>
        <p:nvSpPr>
          <p:cNvPr id="5" name="Footer Placeholder 4">
            <a:extLst>
              <a:ext uri="{FF2B5EF4-FFF2-40B4-BE49-F238E27FC236}">
                <a16:creationId xmlns:a16="http://schemas.microsoft.com/office/drawing/2014/main" id="{C4DEC968-5354-4FB8-BE6F-4C118414810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4DF81A6-057B-4312-937B-53E6B83956F7}"/>
              </a:ext>
            </a:extLst>
          </p:cNvPr>
          <p:cNvSpPr>
            <a:spLocks noGrp="1"/>
          </p:cNvSpPr>
          <p:nvPr>
            <p:ph type="sldNum" sz="quarter" idx="12"/>
          </p:nvPr>
        </p:nvSpPr>
        <p:spPr/>
        <p:txBody>
          <a:bodyPr/>
          <a:lstStyle/>
          <a:p>
            <a:fld id="{0783B385-09A7-45CA-9D08-8F23B77FB383}" type="slidenum">
              <a:rPr lang="en-GB" smtClean="0"/>
              <a:t>‹#›</a:t>
            </a:fld>
            <a:endParaRPr lang="en-GB"/>
          </a:p>
        </p:txBody>
      </p:sp>
    </p:spTree>
    <p:extLst>
      <p:ext uri="{BB962C8B-B14F-4D97-AF65-F5344CB8AC3E}">
        <p14:creationId xmlns:p14="http://schemas.microsoft.com/office/powerpoint/2010/main" val="611034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2C1EE-F0AD-40AC-AD01-E7310287FB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6DA3459-13A0-4D17-BA7A-67E69F4AB0C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E2BC8C5-DFED-4DBC-868E-948DCA71E748}"/>
              </a:ext>
            </a:extLst>
          </p:cNvPr>
          <p:cNvSpPr>
            <a:spLocks noGrp="1"/>
          </p:cNvSpPr>
          <p:nvPr>
            <p:ph type="dt" sz="half" idx="10"/>
          </p:nvPr>
        </p:nvSpPr>
        <p:spPr/>
        <p:txBody>
          <a:bodyPr/>
          <a:lstStyle/>
          <a:p>
            <a:fld id="{2AC98B34-C44E-4E31-BA1E-14613C539A78}" type="datetimeFigureOut">
              <a:rPr lang="en-GB" smtClean="0"/>
              <a:t>17/03/2026</a:t>
            </a:fld>
            <a:endParaRPr lang="en-GB"/>
          </a:p>
        </p:txBody>
      </p:sp>
      <p:sp>
        <p:nvSpPr>
          <p:cNvPr id="5" name="Footer Placeholder 4">
            <a:extLst>
              <a:ext uri="{FF2B5EF4-FFF2-40B4-BE49-F238E27FC236}">
                <a16:creationId xmlns:a16="http://schemas.microsoft.com/office/drawing/2014/main" id="{6087F402-B99F-4712-8AE6-AF29EC90B6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7D439EC-F88B-4C43-985B-4A41564E61B8}"/>
              </a:ext>
            </a:extLst>
          </p:cNvPr>
          <p:cNvSpPr>
            <a:spLocks noGrp="1"/>
          </p:cNvSpPr>
          <p:nvPr>
            <p:ph type="sldNum" sz="quarter" idx="12"/>
          </p:nvPr>
        </p:nvSpPr>
        <p:spPr/>
        <p:txBody>
          <a:bodyPr/>
          <a:lstStyle/>
          <a:p>
            <a:fld id="{0783B385-09A7-45CA-9D08-8F23B77FB383}" type="slidenum">
              <a:rPr lang="en-GB" smtClean="0"/>
              <a:t>‹#›</a:t>
            </a:fld>
            <a:endParaRPr lang="en-GB"/>
          </a:p>
        </p:txBody>
      </p:sp>
    </p:spTree>
    <p:extLst>
      <p:ext uri="{BB962C8B-B14F-4D97-AF65-F5344CB8AC3E}">
        <p14:creationId xmlns:p14="http://schemas.microsoft.com/office/powerpoint/2010/main" val="303687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326146-11A7-4148-B437-6678C4C1747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B2AA517-2B78-472D-A36C-0C5DB8ED811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52E5A10-0916-4434-8FCE-329A8A6FAE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B8A34F0-FD27-47A7-8C20-BBF80BA0F3B0}"/>
              </a:ext>
            </a:extLst>
          </p:cNvPr>
          <p:cNvSpPr>
            <a:spLocks noGrp="1"/>
          </p:cNvSpPr>
          <p:nvPr>
            <p:ph type="dt" sz="half" idx="10"/>
          </p:nvPr>
        </p:nvSpPr>
        <p:spPr/>
        <p:txBody>
          <a:bodyPr/>
          <a:lstStyle/>
          <a:p>
            <a:fld id="{2AC98B34-C44E-4E31-BA1E-14613C539A78}" type="datetimeFigureOut">
              <a:rPr lang="en-GB" smtClean="0"/>
              <a:t>17/03/2026</a:t>
            </a:fld>
            <a:endParaRPr lang="en-GB"/>
          </a:p>
        </p:txBody>
      </p:sp>
      <p:sp>
        <p:nvSpPr>
          <p:cNvPr id="6" name="Footer Placeholder 5">
            <a:extLst>
              <a:ext uri="{FF2B5EF4-FFF2-40B4-BE49-F238E27FC236}">
                <a16:creationId xmlns:a16="http://schemas.microsoft.com/office/drawing/2014/main" id="{A3963BA0-596C-4B36-BEC0-107A4252B1B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E66C62B-C535-40A5-9EBD-F3266BD2EECA}"/>
              </a:ext>
            </a:extLst>
          </p:cNvPr>
          <p:cNvSpPr>
            <a:spLocks noGrp="1"/>
          </p:cNvSpPr>
          <p:nvPr>
            <p:ph type="sldNum" sz="quarter" idx="12"/>
          </p:nvPr>
        </p:nvSpPr>
        <p:spPr/>
        <p:txBody>
          <a:bodyPr/>
          <a:lstStyle/>
          <a:p>
            <a:fld id="{0783B385-09A7-45CA-9D08-8F23B77FB383}" type="slidenum">
              <a:rPr lang="en-GB" smtClean="0"/>
              <a:t>‹#›</a:t>
            </a:fld>
            <a:endParaRPr lang="en-GB"/>
          </a:p>
        </p:txBody>
      </p:sp>
    </p:spTree>
    <p:extLst>
      <p:ext uri="{BB962C8B-B14F-4D97-AF65-F5344CB8AC3E}">
        <p14:creationId xmlns:p14="http://schemas.microsoft.com/office/powerpoint/2010/main" val="3799703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37D10-FCD2-406E-82DF-3933B3B98C5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1A96FF2-C661-4FB6-9D21-149311081B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985E22A-55FD-4009-9B34-7C4D516756B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6FCEB16-E2EE-490F-A693-41E1A0997F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1FA83F3-0249-4E14-A901-0E9FB0B2BCF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1E7258B-CD3F-4C07-9C59-F269087943B6}"/>
              </a:ext>
            </a:extLst>
          </p:cNvPr>
          <p:cNvSpPr>
            <a:spLocks noGrp="1"/>
          </p:cNvSpPr>
          <p:nvPr>
            <p:ph type="dt" sz="half" idx="10"/>
          </p:nvPr>
        </p:nvSpPr>
        <p:spPr/>
        <p:txBody>
          <a:bodyPr/>
          <a:lstStyle/>
          <a:p>
            <a:fld id="{2AC98B34-C44E-4E31-BA1E-14613C539A78}" type="datetimeFigureOut">
              <a:rPr lang="en-GB" smtClean="0"/>
              <a:t>17/03/2026</a:t>
            </a:fld>
            <a:endParaRPr lang="en-GB"/>
          </a:p>
        </p:txBody>
      </p:sp>
      <p:sp>
        <p:nvSpPr>
          <p:cNvPr id="8" name="Footer Placeholder 7">
            <a:extLst>
              <a:ext uri="{FF2B5EF4-FFF2-40B4-BE49-F238E27FC236}">
                <a16:creationId xmlns:a16="http://schemas.microsoft.com/office/drawing/2014/main" id="{17BB30F5-6211-4AF4-B5AB-C240D4A4688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6C811AC-BE56-46F6-A789-94B8863B7C98}"/>
              </a:ext>
            </a:extLst>
          </p:cNvPr>
          <p:cNvSpPr>
            <a:spLocks noGrp="1"/>
          </p:cNvSpPr>
          <p:nvPr>
            <p:ph type="sldNum" sz="quarter" idx="12"/>
          </p:nvPr>
        </p:nvSpPr>
        <p:spPr/>
        <p:txBody>
          <a:bodyPr/>
          <a:lstStyle/>
          <a:p>
            <a:fld id="{0783B385-09A7-45CA-9D08-8F23B77FB383}" type="slidenum">
              <a:rPr lang="en-GB" smtClean="0"/>
              <a:t>‹#›</a:t>
            </a:fld>
            <a:endParaRPr lang="en-GB"/>
          </a:p>
        </p:txBody>
      </p:sp>
    </p:spTree>
    <p:extLst>
      <p:ext uri="{BB962C8B-B14F-4D97-AF65-F5344CB8AC3E}">
        <p14:creationId xmlns:p14="http://schemas.microsoft.com/office/powerpoint/2010/main" val="2755084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107C8E-2004-4982-8718-C0D2661985D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65EFA72-8E10-4C07-9DD3-4E94E0BED4D9}"/>
              </a:ext>
            </a:extLst>
          </p:cNvPr>
          <p:cNvSpPr>
            <a:spLocks noGrp="1"/>
          </p:cNvSpPr>
          <p:nvPr>
            <p:ph type="dt" sz="half" idx="10"/>
          </p:nvPr>
        </p:nvSpPr>
        <p:spPr/>
        <p:txBody>
          <a:bodyPr/>
          <a:lstStyle/>
          <a:p>
            <a:fld id="{2AC98B34-C44E-4E31-BA1E-14613C539A78}" type="datetimeFigureOut">
              <a:rPr lang="en-GB" smtClean="0"/>
              <a:t>17/03/2026</a:t>
            </a:fld>
            <a:endParaRPr lang="en-GB"/>
          </a:p>
        </p:txBody>
      </p:sp>
      <p:sp>
        <p:nvSpPr>
          <p:cNvPr id="4" name="Footer Placeholder 3">
            <a:extLst>
              <a:ext uri="{FF2B5EF4-FFF2-40B4-BE49-F238E27FC236}">
                <a16:creationId xmlns:a16="http://schemas.microsoft.com/office/drawing/2014/main" id="{1AE1EFD5-E97B-4DC9-B447-1B3DA3B45BC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D9D2244-84A2-42E6-8E2E-3DF7788E01EB}"/>
              </a:ext>
            </a:extLst>
          </p:cNvPr>
          <p:cNvSpPr>
            <a:spLocks noGrp="1"/>
          </p:cNvSpPr>
          <p:nvPr>
            <p:ph type="sldNum" sz="quarter" idx="12"/>
          </p:nvPr>
        </p:nvSpPr>
        <p:spPr/>
        <p:txBody>
          <a:bodyPr/>
          <a:lstStyle/>
          <a:p>
            <a:fld id="{0783B385-09A7-45CA-9D08-8F23B77FB383}" type="slidenum">
              <a:rPr lang="en-GB" smtClean="0"/>
              <a:t>‹#›</a:t>
            </a:fld>
            <a:endParaRPr lang="en-GB"/>
          </a:p>
        </p:txBody>
      </p:sp>
    </p:spTree>
    <p:extLst>
      <p:ext uri="{BB962C8B-B14F-4D97-AF65-F5344CB8AC3E}">
        <p14:creationId xmlns:p14="http://schemas.microsoft.com/office/powerpoint/2010/main" val="1611135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18FBE2-7219-4DD6-B20C-D01AD469B1C0}"/>
              </a:ext>
            </a:extLst>
          </p:cNvPr>
          <p:cNvSpPr>
            <a:spLocks noGrp="1"/>
          </p:cNvSpPr>
          <p:nvPr>
            <p:ph type="dt" sz="half" idx="10"/>
          </p:nvPr>
        </p:nvSpPr>
        <p:spPr/>
        <p:txBody>
          <a:bodyPr/>
          <a:lstStyle/>
          <a:p>
            <a:fld id="{2AC98B34-C44E-4E31-BA1E-14613C539A78}" type="datetimeFigureOut">
              <a:rPr lang="en-GB" smtClean="0"/>
              <a:t>17/03/2026</a:t>
            </a:fld>
            <a:endParaRPr lang="en-GB"/>
          </a:p>
        </p:txBody>
      </p:sp>
      <p:sp>
        <p:nvSpPr>
          <p:cNvPr id="3" name="Footer Placeholder 2">
            <a:extLst>
              <a:ext uri="{FF2B5EF4-FFF2-40B4-BE49-F238E27FC236}">
                <a16:creationId xmlns:a16="http://schemas.microsoft.com/office/drawing/2014/main" id="{E8D7607F-B4AE-40DC-BDDF-BE5EB5D6710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2C7B396-6672-42C6-A4AF-BA52F9D92B45}"/>
              </a:ext>
            </a:extLst>
          </p:cNvPr>
          <p:cNvSpPr>
            <a:spLocks noGrp="1"/>
          </p:cNvSpPr>
          <p:nvPr>
            <p:ph type="sldNum" sz="quarter" idx="12"/>
          </p:nvPr>
        </p:nvSpPr>
        <p:spPr/>
        <p:txBody>
          <a:bodyPr/>
          <a:lstStyle/>
          <a:p>
            <a:fld id="{0783B385-09A7-45CA-9D08-8F23B77FB383}" type="slidenum">
              <a:rPr lang="en-GB" smtClean="0"/>
              <a:t>‹#›</a:t>
            </a:fld>
            <a:endParaRPr lang="en-GB"/>
          </a:p>
        </p:txBody>
      </p:sp>
    </p:spTree>
    <p:extLst>
      <p:ext uri="{BB962C8B-B14F-4D97-AF65-F5344CB8AC3E}">
        <p14:creationId xmlns:p14="http://schemas.microsoft.com/office/powerpoint/2010/main" val="4004080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48CA9-86CC-4279-B3A6-6547C3E63E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1CBA057-EA1F-4DD8-BEE8-178653A1D0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A091082-6D37-4BF5-B015-E95877F2F6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E0CE2D3-57C7-4BC8-B3C2-71CBB5DA3380}"/>
              </a:ext>
            </a:extLst>
          </p:cNvPr>
          <p:cNvSpPr>
            <a:spLocks noGrp="1"/>
          </p:cNvSpPr>
          <p:nvPr>
            <p:ph type="dt" sz="half" idx="10"/>
          </p:nvPr>
        </p:nvSpPr>
        <p:spPr/>
        <p:txBody>
          <a:bodyPr/>
          <a:lstStyle/>
          <a:p>
            <a:fld id="{2AC98B34-C44E-4E31-BA1E-14613C539A78}" type="datetimeFigureOut">
              <a:rPr lang="en-GB" smtClean="0"/>
              <a:t>17/03/2026</a:t>
            </a:fld>
            <a:endParaRPr lang="en-GB"/>
          </a:p>
        </p:txBody>
      </p:sp>
      <p:sp>
        <p:nvSpPr>
          <p:cNvPr id="6" name="Footer Placeholder 5">
            <a:extLst>
              <a:ext uri="{FF2B5EF4-FFF2-40B4-BE49-F238E27FC236}">
                <a16:creationId xmlns:a16="http://schemas.microsoft.com/office/drawing/2014/main" id="{58E28C71-1172-44E1-B1A0-DE679F1B094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8E846A3-07E8-4825-BEE6-0E326ED62907}"/>
              </a:ext>
            </a:extLst>
          </p:cNvPr>
          <p:cNvSpPr>
            <a:spLocks noGrp="1"/>
          </p:cNvSpPr>
          <p:nvPr>
            <p:ph type="sldNum" sz="quarter" idx="12"/>
          </p:nvPr>
        </p:nvSpPr>
        <p:spPr/>
        <p:txBody>
          <a:bodyPr/>
          <a:lstStyle/>
          <a:p>
            <a:fld id="{0783B385-09A7-45CA-9D08-8F23B77FB383}" type="slidenum">
              <a:rPr lang="en-GB" smtClean="0"/>
              <a:t>‹#›</a:t>
            </a:fld>
            <a:endParaRPr lang="en-GB"/>
          </a:p>
        </p:txBody>
      </p:sp>
    </p:spTree>
    <p:extLst>
      <p:ext uri="{BB962C8B-B14F-4D97-AF65-F5344CB8AC3E}">
        <p14:creationId xmlns:p14="http://schemas.microsoft.com/office/powerpoint/2010/main" val="2918306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5EE0F-23DD-4991-B5D6-6442FD7EE1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CF72CF9-7D3B-4B38-B481-9DF37254DF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1663709-F4E5-499C-8AF0-E47892EF23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6B0C288-D8CC-4990-82DE-A36B2CFA4F42}"/>
              </a:ext>
            </a:extLst>
          </p:cNvPr>
          <p:cNvSpPr>
            <a:spLocks noGrp="1"/>
          </p:cNvSpPr>
          <p:nvPr>
            <p:ph type="dt" sz="half" idx="10"/>
          </p:nvPr>
        </p:nvSpPr>
        <p:spPr/>
        <p:txBody>
          <a:bodyPr/>
          <a:lstStyle/>
          <a:p>
            <a:fld id="{2AC98B34-C44E-4E31-BA1E-14613C539A78}" type="datetimeFigureOut">
              <a:rPr lang="en-GB" smtClean="0"/>
              <a:t>17/03/2026</a:t>
            </a:fld>
            <a:endParaRPr lang="en-GB"/>
          </a:p>
        </p:txBody>
      </p:sp>
      <p:sp>
        <p:nvSpPr>
          <p:cNvPr id="6" name="Footer Placeholder 5">
            <a:extLst>
              <a:ext uri="{FF2B5EF4-FFF2-40B4-BE49-F238E27FC236}">
                <a16:creationId xmlns:a16="http://schemas.microsoft.com/office/drawing/2014/main" id="{511DBAA9-04F6-44F2-AE2D-A9C92039A1C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EB03121-4078-47BF-938B-F4E94515333E}"/>
              </a:ext>
            </a:extLst>
          </p:cNvPr>
          <p:cNvSpPr>
            <a:spLocks noGrp="1"/>
          </p:cNvSpPr>
          <p:nvPr>
            <p:ph type="sldNum" sz="quarter" idx="12"/>
          </p:nvPr>
        </p:nvSpPr>
        <p:spPr/>
        <p:txBody>
          <a:bodyPr/>
          <a:lstStyle/>
          <a:p>
            <a:fld id="{0783B385-09A7-45CA-9D08-8F23B77FB383}" type="slidenum">
              <a:rPr lang="en-GB" smtClean="0"/>
              <a:t>‹#›</a:t>
            </a:fld>
            <a:endParaRPr lang="en-GB"/>
          </a:p>
        </p:txBody>
      </p:sp>
    </p:spTree>
    <p:extLst>
      <p:ext uri="{BB962C8B-B14F-4D97-AF65-F5344CB8AC3E}">
        <p14:creationId xmlns:p14="http://schemas.microsoft.com/office/powerpoint/2010/main" val="3914824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www.transportandhealth.org.uk/wp-content/uploads/2019/07/THSG-lOGO-17-07-2019.png"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F9C1FA-7052-4E77-87F6-19A7D53C67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62F5E59-943C-4BA3-B446-0D860B7F4B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38E026C-2693-4A0D-AB5C-6BB6C8396F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C98B34-C44E-4E31-BA1E-14613C539A78}" type="datetimeFigureOut">
              <a:rPr lang="en-GB" smtClean="0"/>
              <a:t>17/03/2026</a:t>
            </a:fld>
            <a:endParaRPr lang="en-GB"/>
          </a:p>
        </p:txBody>
      </p:sp>
      <p:sp>
        <p:nvSpPr>
          <p:cNvPr id="5" name="Footer Placeholder 4">
            <a:extLst>
              <a:ext uri="{FF2B5EF4-FFF2-40B4-BE49-F238E27FC236}">
                <a16:creationId xmlns:a16="http://schemas.microsoft.com/office/drawing/2014/main" id="{530761F9-A40D-45C5-8CF7-5E5FFF5001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4704BA5-67C5-4DCE-8FDC-64DF5DA5E1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83B385-09A7-45CA-9D08-8F23B77FB383}" type="slidenum">
              <a:rPr lang="en-GB" smtClean="0"/>
              <a:t>‹#›</a:t>
            </a:fld>
            <a:endParaRPr lang="en-GB"/>
          </a:p>
        </p:txBody>
      </p:sp>
      <p:pic>
        <p:nvPicPr>
          <p:cNvPr id="7" name="Picture 6">
            <a:hlinkClick r:id="rId13"/>
            <a:extLst>
              <a:ext uri="{FF2B5EF4-FFF2-40B4-BE49-F238E27FC236}">
                <a16:creationId xmlns:a16="http://schemas.microsoft.com/office/drawing/2014/main" id="{04839C02-2D06-B96E-4FAC-12B5C10D48E6}"/>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1093570" y="1"/>
            <a:ext cx="1000664" cy="483654"/>
          </a:xfrm>
          <a:prstGeom prst="rect">
            <a:avLst/>
          </a:prstGeom>
          <a:noFill/>
          <a:ln>
            <a:noFill/>
          </a:ln>
        </p:spPr>
      </p:pic>
    </p:spTree>
    <p:extLst>
      <p:ext uri="{BB962C8B-B14F-4D97-AF65-F5344CB8AC3E}">
        <p14:creationId xmlns:p14="http://schemas.microsoft.com/office/powerpoint/2010/main" val="27184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transportandhealth.org.uk/wp-content/uploads/2019/07/THSG-lOGO-17-07-2019.png"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0905A-2F23-425F-8A75-AD8ACA7532C5}"/>
              </a:ext>
            </a:extLst>
          </p:cNvPr>
          <p:cNvSpPr>
            <a:spLocks noGrp="1"/>
          </p:cNvSpPr>
          <p:nvPr>
            <p:ph type="ctrTitle"/>
          </p:nvPr>
        </p:nvSpPr>
        <p:spPr/>
        <p:txBody>
          <a:bodyPr/>
          <a:lstStyle/>
          <a:p>
            <a:r>
              <a:rPr lang="en-GB" dirty="0"/>
              <a:t>THE REVIEWS </a:t>
            </a:r>
          </a:p>
        </p:txBody>
      </p:sp>
      <p:sp>
        <p:nvSpPr>
          <p:cNvPr id="3" name="Subtitle 2">
            <a:extLst>
              <a:ext uri="{FF2B5EF4-FFF2-40B4-BE49-F238E27FC236}">
                <a16:creationId xmlns:a16="http://schemas.microsoft.com/office/drawing/2014/main" id="{8DBB3DED-A327-4D75-B61D-9394A6623AF7}"/>
              </a:ext>
            </a:extLst>
          </p:cNvPr>
          <p:cNvSpPr>
            <a:spLocks noGrp="1"/>
          </p:cNvSpPr>
          <p:nvPr>
            <p:ph type="subTitle" idx="1"/>
          </p:nvPr>
        </p:nvSpPr>
        <p:spPr>
          <a:xfrm>
            <a:off x="6452557" y="5008144"/>
            <a:ext cx="5612921" cy="1655762"/>
          </a:xfrm>
        </p:spPr>
        <p:txBody>
          <a:bodyPr>
            <a:normAutofit lnSpcReduction="10000"/>
          </a:bodyPr>
          <a:lstStyle/>
          <a:p>
            <a:endParaRPr lang="en-US" dirty="0"/>
          </a:p>
          <a:p>
            <a:endParaRPr lang="en-GB" dirty="0"/>
          </a:p>
          <a:p>
            <a:pPr fontAlgn="base"/>
            <a:r>
              <a:rPr lang="en-GB" dirty="0"/>
              <a:t>A charitable incorporated organisation</a:t>
            </a:r>
          </a:p>
          <a:p>
            <a:pPr fontAlgn="base"/>
            <a:r>
              <a:rPr lang="en-GB" dirty="0"/>
              <a:t>England &amp; Wales charity number 1192138</a:t>
            </a:r>
          </a:p>
          <a:p>
            <a:pPr algn="r"/>
            <a:endParaRPr lang="en-GB" dirty="0"/>
          </a:p>
        </p:txBody>
      </p:sp>
      <p:pic>
        <p:nvPicPr>
          <p:cNvPr id="4" name="Picture 3">
            <a:hlinkClick r:id="rId2"/>
            <a:extLst>
              <a:ext uri="{FF2B5EF4-FFF2-40B4-BE49-F238E27FC236}">
                <a16:creationId xmlns:a16="http://schemas.microsoft.com/office/drawing/2014/main" id="{455B8BF4-EA86-F434-86F9-6B9A7E2CDE3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109494" y="0"/>
            <a:ext cx="3082506" cy="1489877"/>
          </a:xfrm>
          <a:prstGeom prst="rect">
            <a:avLst/>
          </a:prstGeom>
          <a:noFill/>
          <a:ln>
            <a:noFill/>
          </a:ln>
        </p:spPr>
      </p:pic>
    </p:spTree>
    <p:extLst>
      <p:ext uri="{BB962C8B-B14F-4D97-AF65-F5344CB8AC3E}">
        <p14:creationId xmlns:p14="http://schemas.microsoft.com/office/powerpoint/2010/main" val="4018724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6EC09-2D04-4DEC-88AE-8027344254B7}"/>
              </a:ext>
            </a:extLst>
          </p:cNvPr>
          <p:cNvSpPr>
            <a:spLocks noGrp="1"/>
          </p:cNvSpPr>
          <p:nvPr>
            <p:ph type="title"/>
          </p:nvPr>
        </p:nvSpPr>
        <p:spPr/>
        <p:txBody>
          <a:bodyPr/>
          <a:lstStyle/>
          <a:p>
            <a:pPr algn="ctr"/>
            <a:r>
              <a:rPr lang="en-GB" dirty="0"/>
              <a:t>The Reviews volume 1 </a:t>
            </a:r>
          </a:p>
        </p:txBody>
      </p:sp>
      <p:sp>
        <p:nvSpPr>
          <p:cNvPr id="3" name="Content Placeholder 2">
            <a:extLst>
              <a:ext uri="{FF2B5EF4-FFF2-40B4-BE49-F238E27FC236}">
                <a16:creationId xmlns:a16="http://schemas.microsoft.com/office/drawing/2014/main" id="{6BDD62DB-FD82-453F-85C2-6FA888382C1F}"/>
              </a:ext>
            </a:extLst>
          </p:cNvPr>
          <p:cNvSpPr>
            <a:spLocks noGrp="1"/>
          </p:cNvSpPr>
          <p:nvPr>
            <p:ph idx="1"/>
          </p:nvPr>
        </p:nvSpPr>
        <p:spPr/>
        <p:txBody>
          <a:bodyPr>
            <a:normAutofit fontScale="77500" lnSpcReduction="20000"/>
          </a:bodyPr>
          <a:lstStyle/>
          <a:p>
            <a:pPr lvl="0"/>
            <a:r>
              <a:rPr lang="en-GB" dirty="0"/>
              <a:t>disability and travel</a:t>
            </a:r>
          </a:p>
          <a:p>
            <a:pPr lvl="0"/>
            <a:r>
              <a:rPr lang="en-GB" dirty="0"/>
              <a:t>interventions to increase active travel;</a:t>
            </a:r>
          </a:p>
          <a:p>
            <a:pPr lvl="0"/>
            <a:r>
              <a:rPr lang="en-GB" dirty="0"/>
              <a:t>the impacts of active travel to school on children;</a:t>
            </a:r>
          </a:p>
          <a:p>
            <a:pPr lvl="0"/>
            <a:r>
              <a:rPr lang="en-GB" dirty="0"/>
              <a:t>the impacts of area-wide 20mph [30kph] speed limits;</a:t>
            </a:r>
          </a:p>
          <a:p>
            <a:pPr lvl="0"/>
            <a:r>
              <a:rPr lang="en-GB" dirty="0"/>
              <a:t>effectiveness of policies to reduce congestion;</a:t>
            </a:r>
          </a:p>
          <a:p>
            <a:pPr lvl="0"/>
            <a:r>
              <a:rPr lang="en-GB" dirty="0"/>
              <a:t>the economic and social impacts of public transport and how these relate to health;</a:t>
            </a:r>
          </a:p>
          <a:p>
            <a:pPr lvl="0"/>
            <a:r>
              <a:rPr lang="en-GB" dirty="0"/>
              <a:t>links between public transport use and the mobility and health of older adults;</a:t>
            </a:r>
          </a:p>
          <a:p>
            <a:pPr lvl="0"/>
            <a:r>
              <a:rPr lang="en-GB" dirty="0"/>
              <a:t>transport and loneliness;</a:t>
            </a:r>
          </a:p>
          <a:p>
            <a:pPr lvl="0"/>
            <a:r>
              <a:rPr lang="en-GB" dirty="0"/>
              <a:t>the impacts of the costs of transport on mental health; </a:t>
            </a:r>
          </a:p>
          <a:p>
            <a:pPr lvl="0"/>
            <a:r>
              <a:rPr lang="en-GB" dirty="0"/>
              <a:t>gender differences in travel patterns; and</a:t>
            </a:r>
          </a:p>
          <a:p>
            <a:pPr lvl="0"/>
            <a:r>
              <a:rPr lang="en-GB" dirty="0"/>
              <a:t>impacts of transport interventions on inequality.</a:t>
            </a:r>
          </a:p>
          <a:p>
            <a:endParaRPr lang="en-GB" dirty="0"/>
          </a:p>
        </p:txBody>
      </p:sp>
    </p:spTree>
    <p:extLst>
      <p:ext uri="{BB962C8B-B14F-4D97-AF65-F5344CB8AC3E}">
        <p14:creationId xmlns:p14="http://schemas.microsoft.com/office/powerpoint/2010/main" val="3664437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C9E46-F5F5-411E-9B3E-AD661E64BB4B}"/>
              </a:ext>
            </a:extLst>
          </p:cNvPr>
          <p:cNvSpPr>
            <a:spLocks noGrp="1"/>
          </p:cNvSpPr>
          <p:nvPr>
            <p:ph type="title"/>
          </p:nvPr>
        </p:nvSpPr>
        <p:spPr/>
        <p:txBody>
          <a:bodyPr/>
          <a:lstStyle/>
          <a:p>
            <a:pPr algn="ctr"/>
            <a:r>
              <a:rPr lang="en-GB" dirty="0"/>
              <a:t>The Reviews volume 2 </a:t>
            </a:r>
          </a:p>
        </p:txBody>
      </p:sp>
      <p:sp>
        <p:nvSpPr>
          <p:cNvPr id="3" name="Content Placeholder 2">
            <a:extLst>
              <a:ext uri="{FF2B5EF4-FFF2-40B4-BE49-F238E27FC236}">
                <a16:creationId xmlns:a16="http://schemas.microsoft.com/office/drawing/2014/main" id="{1AFA10DC-4AAE-4952-8454-859F03D6CB19}"/>
              </a:ext>
            </a:extLst>
          </p:cNvPr>
          <p:cNvSpPr>
            <a:spLocks noGrp="1"/>
          </p:cNvSpPr>
          <p:nvPr>
            <p:ph idx="1"/>
          </p:nvPr>
        </p:nvSpPr>
        <p:spPr/>
        <p:txBody>
          <a:bodyPr>
            <a:normAutofit lnSpcReduction="10000"/>
          </a:bodyPr>
          <a:lstStyle/>
          <a:p>
            <a:r>
              <a:rPr lang="en-GB" dirty="0" err="1"/>
              <a:t>Ciclovias</a:t>
            </a:r>
            <a:endParaRPr lang="en-GB" dirty="0"/>
          </a:p>
          <a:p>
            <a:r>
              <a:rPr lang="en-GB" dirty="0"/>
              <a:t>Behaviour Change</a:t>
            </a:r>
          </a:p>
          <a:p>
            <a:r>
              <a:rPr lang="en-GB" dirty="0"/>
              <a:t>Pedestrianisation</a:t>
            </a:r>
          </a:p>
          <a:p>
            <a:r>
              <a:rPr lang="en-GB" dirty="0"/>
              <a:t>HEAT</a:t>
            </a:r>
          </a:p>
          <a:p>
            <a:r>
              <a:rPr lang="en-GB" dirty="0"/>
              <a:t>Free Public Transport</a:t>
            </a:r>
          </a:p>
          <a:p>
            <a:r>
              <a:rPr lang="en-GB" dirty="0"/>
              <a:t>Low Emission Zones</a:t>
            </a:r>
          </a:p>
          <a:p>
            <a:r>
              <a:rPr lang="en-GB" dirty="0"/>
              <a:t>New Modes</a:t>
            </a:r>
          </a:p>
          <a:p>
            <a:r>
              <a:rPr lang="en-GB" dirty="0"/>
              <a:t>Buses</a:t>
            </a:r>
          </a:p>
          <a:p>
            <a:r>
              <a:rPr lang="en-GB" dirty="0"/>
              <a:t>Disaster Recovery </a:t>
            </a:r>
          </a:p>
        </p:txBody>
      </p:sp>
    </p:spTree>
    <p:extLst>
      <p:ext uri="{BB962C8B-B14F-4D97-AF65-F5344CB8AC3E}">
        <p14:creationId xmlns:p14="http://schemas.microsoft.com/office/powerpoint/2010/main" val="1216091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7422F-F798-456F-9B0F-4B09B444D5DA}"/>
              </a:ext>
            </a:extLst>
          </p:cNvPr>
          <p:cNvSpPr>
            <a:spLocks noGrp="1"/>
          </p:cNvSpPr>
          <p:nvPr>
            <p:ph type="title"/>
          </p:nvPr>
        </p:nvSpPr>
        <p:spPr/>
        <p:txBody>
          <a:bodyPr/>
          <a:lstStyle/>
          <a:p>
            <a:pPr algn="ctr"/>
            <a:r>
              <a:rPr lang="en-GB" dirty="0"/>
              <a:t>Active Travel </a:t>
            </a:r>
          </a:p>
        </p:txBody>
      </p:sp>
      <p:sp>
        <p:nvSpPr>
          <p:cNvPr id="3" name="Content Placeholder 2">
            <a:extLst>
              <a:ext uri="{FF2B5EF4-FFF2-40B4-BE49-F238E27FC236}">
                <a16:creationId xmlns:a16="http://schemas.microsoft.com/office/drawing/2014/main" id="{35C56890-263A-4A37-A9FC-8BBC42E96868}"/>
              </a:ext>
            </a:extLst>
          </p:cNvPr>
          <p:cNvSpPr>
            <a:spLocks noGrp="1"/>
          </p:cNvSpPr>
          <p:nvPr>
            <p:ph idx="1"/>
          </p:nvPr>
        </p:nvSpPr>
        <p:spPr/>
        <p:txBody>
          <a:bodyPr>
            <a:normAutofit lnSpcReduction="10000"/>
          </a:bodyPr>
          <a:lstStyle/>
          <a:p>
            <a:r>
              <a:rPr lang="en-GB" dirty="0"/>
              <a:t>Effective Interventions vol 1 </a:t>
            </a:r>
          </a:p>
          <a:p>
            <a:r>
              <a:rPr lang="en-GB" dirty="0"/>
              <a:t>Active Travel  vol 1</a:t>
            </a:r>
          </a:p>
          <a:p>
            <a:r>
              <a:rPr lang="en-GB" dirty="0" err="1"/>
              <a:t>Ciclovias</a:t>
            </a:r>
            <a:r>
              <a:rPr lang="en-GB" dirty="0"/>
              <a:t> vol 2</a:t>
            </a:r>
          </a:p>
          <a:p>
            <a:r>
              <a:rPr lang="en-GB" dirty="0"/>
              <a:t>Behaviour Change vol 2</a:t>
            </a:r>
          </a:p>
          <a:p>
            <a:r>
              <a:rPr lang="en-GB" dirty="0"/>
              <a:t>Pedestrianisation vol 2 </a:t>
            </a:r>
          </a:p>
          <a:p>
            <a:pPr marL="0" indent="0">
              <a:buNone/>
            </a:pPr>
            <a:r>
              <a:rPr lang="en-GB" dirty="0"/>
              <a:t>KEY MESSAGE -  , policy makers and planners should stop designing or funding interventions that </a:t>
            </a:r>
            <a:r>
              <a:rPr lang="en-GB" i="1" dirty="0"/>
              <a:t>only</a:t>
            </a:r>
            <a:r>
              <a:rPr lang="en-GB" dirty="0"/>
              <a:t> address behavioural or social aspects of active travel. Instead, environmental and infrastructure changes are required to make walking, cycling and wheeling feel safer and more pleasant. </a:t>
            </a:r>
          </a:p>
          <a:p>
            <a:endParaRPr lang="en-GB" dirty="0"/>
          </a:p>
        </p:txBody>
      </p:sp>
    </p:spTree>
    <p:extLst>
      <p:ext uri="{BB962C8B-B14F-4D97-AF65-F5344CB8AC3E}">
        <p14:creationId xmlns:p14="http://schemas.microsoft.com/office/powerpoint/2010/main" val="3410403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6A469-73A5-468A-A438-17A8C9772434}"/>
              </a:ext>
            </a:extLst>
          </p:cNvPr>
          <p:cNvSpPr>
            <a:spLocks noGrp="1"/>
          </p:cNvSpPr>
          <p:nvPr>
            <p:ph type="title"/>
          </p:nvPr>
        </p:nvSpPr>
        <p:spPr/>
        <p:txBody>
          <a:bodyPr/>
          <a:lstStyle/>
          <a:p>
            <a:pPr algn="ctr"/>
            <a:r>
              <a:rPr lang="en-GB" dirty="0"/>
              <a:t>Economics and Finance</a:t>
            </a:r>
          </a:p>
        </p:txBody>
      </p:sp>
      <p:sp>
        <p:nvSpPr>
          <p:cNvPr id="3" name="Content Placeholder 2">
            <a:extLst>
              <a:ext uri="{FF2B5EF4-FFF2-40B4-BE49-F238E27FC236}">
                <a16:creationId xmlns:a16="http://schemas.microsoft.com/office/drawing/2014/main" id="{47E7C692-7B6B-4E76-B651-6C382F9B8F48}"/>
              </a:ext>
            </a:extLst>
          </p:cNvPr>
          <p:cNvSpPr>
            <a:spLocks noGrp="1"/>
          </p:cNvSpPr>
          <p:nvPr>
            <p:ph idx="1"/>
          </p:nvPr>
        </p:nvSpPr>
        <p:spPr/>
        <p:txBody>
          <a:bodyPr/>
          <a:lstStyle/>
          <a:p>
            <a:r>
              <a:rPr lang="en-GB" dirty="0"/>
              <a:t>Economic benefits of public transport – vol 1 </a:t>
            </a:r>
          </a:p>
          <a:p>
            <a:r>
              <a:rPr lang="en-GB" dirty="0"/>
              <a:t>HEAT tool – vol 2</a:t>
            </a:r>
          </a:p>
          <a:p>
            <a:r>
              <a:rPr lang="en-GB" dirty="0"/>
              <a:t>Free public transport – vol 2 </a:t>
            </a:r>
          </a:p>
          <a:p>
            <a:endParaRPr lang="en-GB" dirty="0"/>
          </a:p>
          <a:p>
            <a:r>
              <a:rPr lang="en-GB" dirty="0"/>
              <a:t>KEY MESSAGE – Healthy transport is an economic benefit that outweighs its cost </a:t>
            </a:r>
          </a:p>
        </p:txBody>
      </p:sp>
    </p:spTree>
    <p:extLst>
      <p:ext uri="{BB962C8B-B14F-4D97-AF65-F5344CB8AC3E}">
        <p14:creationId xmlns:p14="http://schemas.microsoft.com/office/powerpoint/2010/main" val="2947434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4702C-6002-4282-B593-5B2D671E6C51}"/>
              </a:ext>
            </a:extLst>
          </p:cNvPr>
          <p:cNvSpPr>
            <a:spLocks noGrp="1"/>
          </p:cNvSpPr>
          <p:nvPr>
            <p:ph type="title"/>
          </p:nvPr>
        </p:nvSpPr>
        <p:spPr/>
        <p:txBody>
          <a:bodyPr/>
          <a:lstStyle/>
          <a:p>
            <a:pPr algn="ctr"/>
            <a:r>
              <a:rPr lang="en-GB" dirty="0"/>
              <a:t>Inequalities </a:t>
            </a:r>
          </a:p>
        </p:txBody>
      </p:sp>
      <p:sp>
        <p:nvSpPr>
          <p:cNvPr id="3" name="Content Placeholder 2">
            <a:extLst>
              <a:ext uri="{FF2B5EF4-FFF2-40B4-BE49-F238E27FC236}">
                <a16:creationId xmlns:a16="http://schemas.microsoft.com/office/drawing/2014/main" id="{50BEB01A-EE24-44AA-9AD2-54F9776EC049}"/>
              </a:ext>
            </a:extLst>
          </p:cNvPr>
          <p:cNvSpPr>
            <a:spLocks noGrp="1"/>
          </p:cNvSpPr>
          <p:nvPr>
            <p:ph idx="1"/>
          </p:nvPr>
        </p:nvSpPr>
        <p:spPr/>
        <p:txBody>
          <a:bodyPr/>
          <a:lstStyle/>
          <a:p>
            <a:r>
              <a:rPr lang="en-GB" dirty="0"/>
              <a:t>Inequalities vol 1</a:t>
            </a:r>
          </a:p>
          <a:p>
            <a:r>
              <a:rPr lang="en-GB" dirty="0"/>
              <a:t>Gender vol 1</a:t>
            </a:r>
          </a:p>
          <a:p>
            <a:r>
              <a:rPr lang="en-GB" dirty="0"/>
              <a:t>Older People vol 1</a:t>
            </a:r>
          </a:p>
          <a:p>
            <a:r>
              <a:rPr lang="en-GB" dirty="0"/>
              <a:t>Disability vol 1 </a:t>
            </a:r>
          </a:p>
          <a:p>
            <a:pPr marL="0" indent="0">
              <a:buNone/>
            </a:pPr>
            <a:endParaRPr lang="en-GB" dirty="0"/>
          </a:p>
          <a:p>
            <a:pPr marL="0" indent="0">
              <a:buNone/>
            </a:pPr>
            <a:r>
              <a:rPr lang="en-GB" dirty="0"/>
              <a:t>KEY MESSAGE  Inequalities in transport affect inequalities in health </a:t>
            </a:r>
          </a:p>
        </p:txBody>
      </p:sp>
    </p:spTree>
    <p:extLst>
      <p:ext uri="{BB962C8B-B14F-4D97-AF65-F5344CB8AC3E}">
        <p14:creationId xmlns:p14="http://schemas.microsoft.com/office/powerpoint/2010/main" val="695064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43DA0-86F0-4FEB-98E9-3B83F91A27DD}"/>
              </a:ext>
            </a:extLst>
          </p:cNvPr>
          <p:cNvSpPr>
            <a:spLocks noGrp="1"/>
          </p:cNvSpPr>
          <p:nvPr>
            <p:ph type="title"/>
          </p:nvPr>
        </p:nvSpPr>
        <p:spPr/>
        <p:txBody>
          <a:bodyPr/>
          <a:lstStyle/>
          <a:p>
            <a:pPr algn="ctr"/>
            <a:r>
              <a:rPr lang="en-GB" dirty="0"/>
              <a:t>Mental Health </a:t>
            </a:r>
          </a:p>
        </p:txBody>
      </p:sp>
      <p:sp>
        <p:nvSpPr>
          <p:cNvPr id="3" name="Content Placeholder 2">
            <a:extLst>
              <a:ext uri="{FF2B5EF4-FFF2-40B4-BE49-F238E27FC236}">
                <a16:creationId xmlns:a16="http://schemas.microsoft.com/office/drawing/2014/main" id="{158C48C9-C7C3-4888-90F1-6CEA0CFFDBD5}"/>
              </a:ext>
            </a:extLst>
          </p:cNvPr>
          <p:cNvSpPr>
            <a:spLocks noGrp="1"/>
          </p:cNvSpPr>
          <p:nvPr>
            <p:ph idx="1"/>
          </p:nvPr>
        </p:nvSpPr>
        <p:spPr/>
        <p:txBody>
          <a:bodyPr/>
          <a:lstStyle/>
          <a:p>
            <a:r>
              <a:rPr lang="en-GB" dirty="0"/>
              <a:t>Transport and Loneliness – vol 1 </a:t>
            </a:r>
          </a:p>
          <a:p>
            <a:r>
              <a:rPr lang="en-GB" dirty="0"/>
              <a:t>Costs of Transport and Mental Health – vol 2 </a:t>
            </a:r>
          </a:p>
          <a:p>
            <a:endParaRPr lang="en-GB" dirty="0"/>
          </a:p>
          <a:p>
            <a:pPr marL="0" indent="0">
              <a:buNone/>
            </a:pPr>
            <a:r>
              <a:rPr lang="en-GB" dirty="0"/>
              <a:t>KEY MESSAGE – Access to transport is important for health </a:t>
            </a:r>
          </a:p>
        </p:txBody>
      </p:sp>
    </p:spTree>
    <p:extLst>
      <p:ext uri="{BB962C8B-B14F-4D97-AF65-F5344CB8AC3E}">
        <p14:creationId xmlns:p14="http://schemas.microsoft.com/office/powerpoint/2010/main" val="3956036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7AAB1-457B-482F-8830-9B49E9410A7D}"/>
              </a:ext>
            </a:extLst>
          </p:cNvPr>
          <p:cNvSpPr>
            <a:spLocks noGrp="1"/>
          </p:cNvSpPr>
          <p:nvPr>
            <p:ph type="title"/>
          </p:nvPr>
        </p:nvSpPr>
        <p:spPr/>
        <p:txBody>
          <a:bodyPr/>
          <a:lstStyle/>
          <a:p>
            <a:pPr algn="ctr"/>
            <a:r>
              <a:rPr lang="en-GB" dirty="0"/>
              <a:t>Speed Limits, Congestion, Low Emissions</a:t>
            </a:r>
          </a:p>
        </p:txBody>
      </p:sp>
      <p:sp>
        <p:nvSpPr>
          <p:cNvPr id="3" name="Content Placeholder 2">
            <a:extLst>
              <a:ext uri="{FF2B5EF4-FFF2-40B4-BE49-F238E27FC236}">
                <a16:creationId xmlns:a16="http://schemas.microsoft.com/office/drawing/2014/main" id="{1D7EF03A-835A-41AA-B074-91EC897B0AFF}"/>
              </a:ext>
            </a:extLst>
          </p:cNvPr>
          <p:cNvSpPr>
            <a:spLocks noGrp="1"/>
          </p:cNvSpPr>
          <p:nvPr>
            <p:ph idx="1"/>
          </p:nvPr>
        </p:nvSpPr>
        <p:spPr/>
        <p:txBody>
          <a:bodyPr/>
          <a:lstStyle/>
          <a:p>
            <a:r>
              <a:rPr lang="en-GB" dirty="0"/>
              <a:t>Congestion vol 1</a:t>
            </a:r>
          </a:p>
          <a:p>
            <a:r>
              <a:rPr lang="en-GB" dirty="0"/>
              <a:t>20mph speed limits vol 1</a:t>
            </a:r>
          </a:p>
          <a:p>
            <a:r>
              <a:rPr lang="en-GB" dirty="0"/>
              <a:t>Low emission zones vol 2 </a:t>
            </a:r>
          </a:p>
          <a:p>
            <a:endParaRPr lang="en-GB" dirty="0"/>
          </a:p>
          <a:p>
            <a:pPr marL="0" indent="0">
              <a:buNone/>
            </a:pPr>
            <a:r>
              <a:rPr lang="en-GB" dirty="0"/>
              <a:t>KEY MESSAGE – These issues are often linked as part of the “war on the motorist” but they are essential not only for health and environmental reasons but also in order to maintain effectiveness of movement </a:t>
            </a:r>
          </a:p>
          <a:p>
            <a:endParaRPr lang="en-GB" dirty="0"/>
          </a:p>
        </p:txBody>
      </p:sp>
    </p:spTree>
    <p:extLst>
      <p:ext uri="{BB962C8B-B14F-4D97-AF65-F5344CB8AC3E}">
        <p14:creationId xmlns:p14="http://schemas.microsoft.com/office/powerpoint/2010/main" val="938759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FF39F-D997-4055-94EB-36A7294FF349}"/>
              </a:ext>
            </a:extLst>
          </p:cNvPr>
          <p:cNvSpPr>
            <a:spLocks noGrp="1"/>
          </p:cNvSpPr>
          <p:nvPr>
            <p:ph type="title"/>
          </p:nvPr>
        </p:nvSpPr>
        <p:spPr/>
        <p:txBody>
          <a:bodyPr/>
          <a:lstStyle/>
          <a:p>
            <a:pPr algn="ctr"/>
            <a:r>
              <a:rPr lang="en-GB" dirty="0"/>
              <a:t>Other Issues </a:t>
            </a:r>
          </a:p>
        </p:txBody>
      </p:sp>
      <p:sp>
        <p:nvSpPr>
          <p:cNvPr id="3" name="Content Placeholder 2">
            <a:extLst>
              <a:ext uri="{FF2B5EF4-FFF2-40B4-BE49-F238E27FC236}">
                <a16:creationId xmlns:a16="http://schemas.microsoft.com/office/drawing/2014/main" id="{E6E3E3BE-EA38-4548-9244-B17D9697D0C5}"/>
              </a:ext>
            </a:extLst>
          </p:cNvPr>
          <p:cNvSpPr>
            <a:spLocks noGrp="1"/>
          </p:cNvSpPr>
          <p:nvPr>
            <p:ph idx="1"/>
          </p:nvPr>
        </p:nvSpPr>
        <p:spPr/>
        <p:txBody>
          <a:bodyPr/>
          <a:lstStyle/>
          <a:p>
            <a:r>
              <a:rPr lang="en-GB" dirty="0"/>
              <a:t>New Modes  vol 2</a:t>
            </a:r>
          </a:p>
          <a:p>
            <a:r>
              <a:rPr lang="en-GB" dirty="0"/>
              <a:t>Buses vol 2</a:t>
            </a:r>
          </a:p>
          <a:p>
            <a:r>
              <a:rPr lang="en-GB" dirty="0"/>
              <a:t>Disaster </a:t>
            </a:r>
            <a:r>
              <a:rPr lang="en-GB"/>
              <a:t>Recovery vol 2 </a:t>
            </a:r>
            <a:endParaRPr lang="en-GB" dirty="0"/>
          </a:p>
        </p:txBody>
      </p:sp>
    </p:spTree>
    <p:extLst>
      <p:ext uri="{BB962C8B-B14F-4D97-AF65-F5344CB8AC3E}">
        <p14:creationId xmlns:p14="http://schemas.microsoft.com/office/powerpoint/2010/main" val="38645080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353</Words>
  <Application>Microsoft Office PowerPoint</Application>
  <PresentationFormat>Widescreen</PresentationFormat>
  <Paragraphs>62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THE REVIEWS </vt:lpstr>
      <vt:lpstr>The Reviews volume 1 </vt:lpstr>
      <vt:lpstr>The Reviews volume 2 </vt:lpstr>
      <vt:lpstr>Active Travel </vt:lpstr>
      <vt:lpstr>Economics and Finance</vt:lpstr>
      <vt:lpstr>Inequalities </vt:lpstr>
      <vt:lpstr>Mental Health </vt:lpstr>
      <vt:lpstr>Speed Limits, Congestion, Low Emissions</vt:lpstr>
      <vt:lpstr>Other Issues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REVIEWS</dc:title>
  <dc:creator>Watkins</dc:creator>
  <cp:lastModifiedBy>Jenny Mindell</cp:lastModifiedBy>
  <cp:revision>5</cp:revision>
  <dcterms:created xsi:type="dcterms:W3CDTF">2026-03-17T09:47:10Z</dcterms:created>
  <dcterms:modified xsi:type="dcterms:W3CDTF">2026-03-17T17:05:33Z</dcterms:modified>
</cp:coreProperties>
</file>